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94" r:id="rId6"/>
    <p:sldId id="260" r:id="rId7"/>
    <p:sldId id="261" r:id="rId8"/>
    <p:sldId id="264" r:id="rId9"/>
    <p:sldId id="262" r:id="rId10"/>
    <p:sldId id="263" r:id="rId11"/>
    <p:sldId id="265" r:id="rId12"/>
    <p:sldId id="266" r:id="rId13"/>
    <p:sldId id="267" r:id="rId14"/>
    <p:sldId id="268" r:id="rId15"/>
    <p:sldId id="272" r:id="rId16"/>
    <p:sldId id="271" r:id="rId17"/>
    <p:sldId id="287" r:id="rId18"/>
    <p:sldId id="288" r:id="rId19"/>
    <p:sldId id="289" r:id="rId20"/>
    <p:sldId id="273" r:id="rId21"/>
    <p:sldId id="290" r:id="rId22"/>
    <p:sldId id="291" r:id="rId23"/>
    <p:sldId id="293" r:id="rId24"/>
    <p:sldId id="270" r:id="rId25"/>
    <p:sldId id="285" r:id="rId26"/>
    <p:sldId id="269" r:id="rId27"/>
    <p:sldId id="274" r:id="rId28"/>
    <p:sldId id="295" r:id="rId29"/>
    <p:sldId id="278" r:id="rId30"/>
    <p:sldId id="276" r:id="rId31"/>
    <p:sldId id="277" r:id="rId32"/>
    <p:sldId id="275" r:id="rId33"/>
    <p:sldId id="280" r:id="rId34"/>
    <p:sldId id="281" r:id="rId35"/>
    <p:sldId id="282" r:id="rId36"/>
    <p:sldId id="28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ffrey Vandiest" initials="GV"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63B1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1" autoAdjust="0"/>
    <p:restoredTop sz="58502" autoAdjust="0"/>
  </p:normalViewPr>
  <p:slideViewPr>
    <p:cSldViewPr snapToGrid="0">
      <p:cViewPr varScale="1">
        <p:scale>
          <a:sx n="62" d="100"/>
          <a:sy n="62" d="100"/>
        </p:scale>
        <p:origin x="1356"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6-17T11:02:18.986" idx="1">
    <p:pos x="3584" y="1418"/>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9EAA21-7FBE-413F-85D6-FEBC571AD3F2}" type="datetimeFigureOut">
              <a:rPr lang="en-US" smtClean="0"/>
              <a:t>9/10/2018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71B36-6FC6-45FD-9849-377103CDD178}" type="slidenum">
              <a:rPr lang="en-US" smtClean="0"/>
              <a:t>‹#›</a:t>
            </a:fld>
            <a:endParaRPr lang="en-US"/>
          </a:p>
        </p:txBody>
      </p:sp>
    </p:spTree>
    <p:extLst>
      <p:ext uri="{BB962C8B-B14F-4D97-AF65-F5344CB8AC3E}">
        <p14:creationId xmlns:p14="http://schemas.microsoft.com/office/powerpoint/2010/main" val="629425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uppet.com/resources/whitepaper/2015-state-devops-report"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gartner.com/binaries/content/assets/events/keywords/infrastructure-operations-management/iome5/gartner-predicts-for-it-infrastructure-and-operations.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techbeacon.com/how-reengineer-your-it-organization-cloud"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techbeacon.com/using-devops-app-agility-rethink-how-you-engage-customers"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martinfowler.com/articles/microservices.html#footnote-service-object" TargetMode="External"/><Relationship Id="rId7" Type="http://schemas.openxmlformats.org/officeDocument/2006/relationships/hyperlink" Target="https://queue.acm.org/detail.cfm?id=1142065"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martinfowler.com/articles/microservices.html#footnote-conwayslaw" TargetMode="External"/><Relationship Id="rId5" Type="http://schemas.openxmlformats.org/officeDocument/2006/relationships/hyperlink" Target="https://martinfowler.com/bliki/PublishedInterface.html" TargetMode="External"/><Relationship Id="rId4" Type="http://schemas.openxmlformats.org/officeDocument/2006/relationships/hyperlink" Target="https://martinfowler.com/articles/microservices.html#footnote-applicatio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en.wikipedia.org/wiki/Polysemy"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martinfowler.com/bliki/MultipleCanonicalModels.html" TargetMode="External"/><Relationship Id="rId4" Type="http://schemas.openxmlformats.org/officeDocument/2006/relationships/hyperlink" Target="https://martinfowler.com/bliki/BoundedContext.html#footnote-quote"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martinfowler.com/articles/microservices.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Modular_programming"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en.wikipedia.org/wiki/Software_interface"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Continuous delivery is the ability to get changes into production safely and quickly in a sustainable way.  </a:t>
            </a:r>
          </a:p>
          <a:p>
            <a:r>
              <a:rPr lang="en-US" dirty="0"/>
              <a:t>It’s not only about deploying code in production but it’s about bringing all type of changes that helps to deliver value faster.  </a:t>
            </a:r>
          </a:p>
          <a:p>
            <a:r>
              <a:rPr lang="en-US" dirty="0"/>
              <a:t>This includes also all type of IT infrastructure changes, software configuration changes, deploying data  and schema migrations, …</a:t>
            </a:r>
          </a:p>
          <a:p>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2</a:t>
            </a:fld>
            <a:endParaRPr lang="en-US"/>
          </a:p>
        </p:txBody>
      </p:sp>
    </p:spTree>
    <p:extLst>
      <p:ext uri="{BB962C8B-B14F-4D97-AF65-F5344CB8AC3E}">
        <p14:creationId xmlns:p14="http://schemas.microsoft.com/office/powerpoint/2010/main" val="1364292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Continuous Delivery is a capability an enterprise need to develop and learn and because it’s based on new paradigms that demands deep organizational changes.  It’s not something an enterprise can acquire in a box but it need to develop it through a change journey.  It took Amazon or Facebook years to change their organization and architecture so that they could be sustainable by delivering faster. It can demand tremendous efforts and changes to the culture and architecture.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Like any big change in an organization it’s not linear, how you will achieve the goal is largely unpredictable. Therefore like any change in the enterprise, it need to be carefully managed to ensure that current operations are not adversely affected. </a:t>
            </a:r>
            <a:br>
              <a:rPr lang="en-US" dirty="0"/>
            </a:br>
            <a:r>
              <a:rPr lang="en-US" dirty="0"/>
              <a:t>Continuous Delivery is also never done, it’s a continuum that can always be improved.</a:t>
            </a:r>
          </a:p>
        </p:txBody>
      </p:sp>
      <p:sp>
        <p:nvSpPr>
          <p:cNvPr id="4" name="Slide Number Placeholder 3"/>
          <p:cNvSpPr>
            <a:spLocks noGrp="1"/>
          </p:cNvSpPr>
          <p:nvPr>
            <p:ph type="sldNum" sz="quarter" idx="10"/>
          </p:nvPr>
        </p:nvSpPr>
        <p:spPr/>
        <p:txBody>
          <a:bodyPr/>
          <a:lstStyle/>
          <a:p>
            <a:fld id="{69B71B36-6FC6-45FD-9849-377103CDD178}" type="slidenum">
              <a:rPr lang="en-US" smtClean="0"/>
              <a:t>3</a:t>
            </a:fld>
            <a:endParaRPr lang="en-US"/>
          </a:p>
        </p:txBody>
      </p:sp>
    </p:spTree>
    <p:extLst>
      <p:ext uri="{BB962C8B-B14F-4D97-AF65-F5344CB8AC3E}">
        <p14:creationId xmlns:p14="http://schemas.microsoft.com/office/powerpoint/2010/main" val="692576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classical view of software delivery, you need to make a trade-off between quality and speed.  The traditional IT delivery process paradigm postulate that building quality software will demand longer to deliver. You trade quality with getting things done rapidly.  Now, studies on teams that have adopted Continuous Delivery (CD) demonstrate exactly the opposite.  Teams able to deploy by the push of a button not only deliver faster but they deliver better quality in a more reliable way. </a:t>
            </a:r>
          </a:p>
        </p:txBody>
      </p:sp>
      <p:sp>
        <p:nvSpPr>
          <p:cNvPr id="4" name="Slide Number Placeholder 3"/>
          <p:cNvSpPr>
            <a:spLocks noGrp="1"/>
          </p:cNvSpPr>
          <p:nvPr>
            <p:ph type="sldNum" sz="quarter" idx="10"/>
          </p:nvPr>
        </p:nvSpPr>
        <p:spPr/>
        <p:txBody>
          <a:bodyPr/>
          <a:lstStyle/>
          <a:p>
            <a:fld id="{69B71B36-6FC6-45FD-9849-377103CDD178}" type="slidenum">
              <a:rPr lang="en-US" smtClean="0"/>
              <a:t>4</a:t>
            </a:fld>
            <a:endParaRPr lang="en-US"/>
          </a:p>
        </p:txBody>
      </p:sp>
    </p:spTree>
    <p:extLst>
      <p:ext uri="{BB962C8B-B14F-4D97-AF65-F5344CB8AC3E}">
        <p14:creationId xmlns:p14="http://schemas.microsoft.com/office/powerpoint/2010/main" val="384821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Being able to push changes fast and reliably to production changes the rule of the game and transforms many aspects of the IT delivery process.  It reflects on aspects like:</a:t>
            </a:r>
          </a:p>
          <a:p>
            <a:r>
              <a:rPr lang="en-US" sz="1200" b="1" kern="1200" dirty="0">
                <a:solidFill>
                  <a:schemeClr val="tx1"/>
                </a:solidFill>
                <a:effectLst/>
                <a:latin typeface="+mn-lt"/>
                <a:ea typeface="+mn-ea"/>
                <a:cs typeface="+mn-cs"/>
              </a:rPr>
              <a:t>Increased Availability &amp; Manageability</a:t>
            </a:r>
          </a:p>
          <a:p>
            <a:r>
              <a:rPr lang="en-US" sz="1200" kern="1200" dirty="0">
                <a:solidFill>
                  <a:schemeClr val="tx1"/>
                </a:solidFill>
                <a:effectLst/>
                <a:latin typeface="+mn-lt"/>
                <a:ea typeface="+mn-ea"/>
                <a:cs typeface="+mn-cs"/>
              </a:rPr>
              <a:t>Because you can push changes a lot faster you can make smaller changes with less downtime you don’t need to come in the middle of the night or weekends to deploy the system.  This means less overwork and stress for the team’s members. It also frees up a considerable amount of time as teams don’t need to participate at long lasting release planning's sessions to coordinate huge deployments.</a:t>
            </a:r>
          </a:p>
          <a:p>
            <a:r>
              <a:rPr lang="en-US" sz="1200" kern="1200" dirty="0">
                <a:solidFill>
                  <a:schemeClr val="tx1"/>
                </a:solidFill>
                <a:effectLst/>
                <a:latin typeface="+mn-lt"/>
                <a:ea typeface="+mn-ea"/>
                <a:cs typeface="+mn-cs"/>
              </a:rPr>
              <a:t>Because you know you can push a change fast you’re also able to remediate faster and you don’t need to take account of being able to reverse a giant change. In place, you can adopt release strategies where you always advance forwards. In place of reverting a change you can be confident that you can fix any problem fast. This simplify the release process and lower the investment needed in process, infrastructure and tools to be able to revert back a giant change.</a:t>
            </a:r>
          </a:p>
          <a:p>
            <a:r>
              <a:rPr lang="en-US" sz="1200" kern="1200" dirty="0">
                <a:solidFill>
                  <a:schemeClr val="tx1"/>
                </a:solidFill>
                <a:effectLst/>
                <a:latin typeface="+mn-lt"/>
                <a:ea typeface="+mn-ea"/>
                <a:cs typeface="+mn-cs"/>
              </a:rPr>
              <a:t>Reports also demonstrates that teams practicing CD sees their number of big incidents diminishing drastically. Apart from the better intrinsic quality that CD brings this is also due to the automation that CD demands.  The automated deployment pipeline eliminates errors that might result from manual configuration and error-prone practices.  </a:t>
            </a:r>
          </a:p>
          <a:p>
            <a:r>
              <a:rPr lang="en-US" sz="1200" kern="1200" dirty="0">
                <a:solidFill>
                  <a:schemeClr val="tx1"/>
                </a:solidFill>
                <a:effectLst/>
                <a:latin typeface="+mn-lt"/>
                <a:ea typeface="+mn-ea"/>
                <a:cs typeface="+mn-cs"/>
              </a:rPr>
              <a:t>Increased efficiency and cycle time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Because you make smaller changes your tester and analyst can work in a constant flow of work.  They don’t need to test everything in a great batch at the end of the release but can continuously work in at constant pace together with the developers. </a:t>
            </a:r>
          </a:p>
          <a:p>
            <a:r>
              <a:rPr lang="en-US" sz="1200" kern="1200" dirty="0">
                <a:solidFill>
                  <a:schemeClr val="tx1"/>
                </a:solidFill>
                <a:effectLst/>
                <a:latin typeface="+mn-lt"/>
                <a:ea typeface="+mn-ea"/>
                <a:cs typeface="+mn-cs"/>
              </a:rPr>
              <a:t>Because bugs are also detected sooner they are cheaper to fix.  When practicing continuous delivery automated tests are run immediately after each check-in what detects many bugs immediately.  The developer can get immediate feedback even before he starts working on another task and so he knows where to search for the bug.  It’s proved by many studies that bugs found before or immediately after the check-in are orders in magnitude cheaper to fix (sometimes more than 100 times).   *https://www.researchgate.net/publication/255965523_Integrating_Software_Assurance_into_the_Software_Development_Life_Cycle_SDLC</a:t>
            </a:r>
          </a:p>
          <a:p>
            <a:r>
              <a:rPr lang="en-US" sz="1200" b="1" kern="1200" dirty="0">
                <a:solidFill>
                  <a:schemeClr val="tx1"/>
                </a:solidFill>
                <a:effectLst/>
                <a:latin typeface="+mn-lt"/>
                <a:ea typeface="+mn-ea"/>
                <a:cs typeface="+mn-cs"/>
              </a:rPr>
              <a:t>Improved testability </a:t>
            </a:r>
          </a:p>
          <a:p>
            <a:r>
              <a:rPr lang="en-US" sz="1200" kern="1200" dirty="0">
                <a:solidFill>
                  <a:schemeClr val="tx1"/>
                </a:solidFill>
                <a:effectLst/>
                <a:latin typeface="+mn-lt"/>
                <a:ea typeface="+mn-ea"/>
                <a:cs typeface="+mn-cs"/>
              </a:rPr>
              <a:t>To be able to deploy small changes independently the systems needs to be decoupled.  This decoupling enables also to test the system more easily in isolation.  Most of the changes can be tested without deploying to an integration environment. This lowers the number of environment needed and allows for a more rapid feedback.  </a:t>
            </a:r>
          </a:p>
          <a:p>
            <a:r>
              <a:rPr lang="en-US" sz="1200" b="1" kern="1200" dirty="0">
                <a:solidFill>
                  <a:schemeClr val="tx1"/>
                </a:solidFill>
                <a:effectLst/>
                <a:latin typeface="+mn-lt"/>
                <a:ea typeface="+mn-ea"/>
                <a:cs typeface="+mn-cs"/>
              </a:rPr>
              <a:t>Improved intrinsic product quality</a:t>
            </a:r>
          </a:p>
          <a:p>
            <a:r>
              <a:rPr lang="en-US" sz="1200" kern="1200" dirty="0">
                <a:solidFill>
                  <a:schemeClr val="tx1"/>
                </a:solidFill>
                <a:effectLst/>
                <a:latin typeface="+mn-lt"/>
                <a:ea typeface="+mn-ea"/>
                <a:cs typeface="+mn-cs"/>
              </a:rPr>
              <a:t>Because the tremendous acceleration of time to market of a change, from once every 3 months to many times a day, product owners can experiment a lot faster enabling new product evolution strategies based on experimentation and continuous improvement.  The book Lean Enterprises describes in detail how modern software companies takes advantages of continuous delivery to design products based on experimentation.</a:t>
            </a:r>
          </a:p>
          <a:p>
            <a:r>
              <a:rPr lang="en-US" sz="1200" b="1" kern="1200" dirty="0">
                <a:solidFill>
                  <a:schemeClr val="tx1"/>
                </a:solidFill>
                <a:effectLst/>
                <a:latin typeface="+mn-lt"/>
                <a:ea typeface="+mn-ea"/>
                <a:cs typeface="+mn-cs"/>
              </a:rPr>
              <a:t>Improved Customer Satisfaction</a:t>
            </a:r>
          </a:p>
          <a:p>
            <a:r>
              <a:rPr lang="en-US" sz="1200" kern="1200" dirty="0">
                <a:solidFill>
                  <a:schemeClr val="tx1"/>
                </a:solidFill>
                <a:effectLst/>
                <a:latin typeface="+mn-lt"/>
                <a:ea typeface="+mn-ea"/>
                <a:cs typeface="+mn-cs"/>
              </a:rPr>
              <a:t>CD brings confidence to the customers and other stakeholders on the delivery of their new features.  CD enables to deliver new features at a constant and predictable pace and increase the visibility of the delivery process.  By practicing feature toggles and decoupling the deployment from the actual release of the feature it enables to deploy a part or a complete new capability to early adopters.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Because organizations are more effective they can spend more time on value adding activities.  This creates a virtuous circle of continuous improvements that brings a decisive competitive advantage.  Continuous Delivery is becoming the norm in the enterprise. IT organization that still stick to the old delivery model will be forced to change or will simply disappear.  Following </a:t>
            </a:r>
            <a:r>
              <a:rPr lang="en-US" sz="1200" u="sng" kern="1200" dirty="0">
                <a:solidFill>
                  <a:schemeClr val="tx1"/>
                </a:solidFill>
                <a:effectLst/>
                <a:latin typeface="+mn-lt"/>
                <a:ea typeface="+mn-ea"/>
                <a:cs typeface="+mn-cs"/>
                <a:hlinkClick r:id="rId3"/>
              </a:rPr>
              <a:t>the 2015 State of DevOps practices study</a:t>
            </a:r>
            <a:r>
              <a:rPr lang="en-US" sz="1200" kern="1200" dirty="0">
                <a:solidFill>
                  <a:schemeClr val="tx1"/>
                </a:solidFill>
                <a:effectLst/>
                <a:latin typeface="+mn-lt"/>
                <a:ea typeface="+mn-ea"/>
                <a:cs typeface="+mn-cs"/>
              </a:rPr>
              <a:t>, the companies who their IT team’s practices continuous delivery has 50 % higher market capitalization growth over the 3 last years than the other and </a:t>
            </a:r>
            <a:r>
              <a:rPr lang="en-US" sz="1200" u="sng" kern="1200" dirty="0">
                <a:solidFill>
                  <a:schemeClr val="tx1"/>
                </a:solidFill>
                <a:effectLst/>
                <a:latin typeface="+mn-lt"/>
                <a:ea typeface="+mn-ea"/>
                <a:cs typeface="+mn-cs"/>
                <a:hlinkClick r:id="rId4"/>
              </a:rPr>
              <a:t>Gartner predicts</a:t>
            </a:r>
            <a:r>
              <a:rPr lang="en-US" sz="1200" kern="1200" dirty="0">
                <a:solidFill>
                  <a:schemeClr val="tx1"/>
                </a:solidFill>
                <a:effectLst/>
                <a:latin typeface="+mn-lt"/>
                <a:ea typeface="+mn-ea"/>
                <a:cs typeface="+mn-cs"/>
              </a:rPr>
              <a:t> that by 2020 50% of CIO’s that have not transformed their capabilities will be displaced.   </a:t>
            </a:r>
          </a:p>
          <a:p>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5</a:t>
            </a:fld>
            <a:endParaRPr lang="en-US"/>
          </a:p>
        </p:txBody>
      </p:sp>
    </p:spTree>
    <p:extLst>
      <p:ext uri="{BB962C8B-B14F-4D97-AF65-F5344CB8AC3E}">
        <p14:creationId xmlns:p14="http://schemas.microsoft.com/office/powerpoint/2010/main" val="71033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of DevOps Report is a study based on an annual survey done by Puppet Labs (CI software vendor) and DORA a recherche group on DevOps practices .  It’s funded by a consortium of IT companies like HP, Amazon, Deloitte, ….</a:t>
            </a:r>
          </a:p>
          <a:p>
            <a:r>
              <a:rPr lang="en-US" dirty="0"/>
              <a:t>In the past years the survey interrogated more than 2700 respondents from many countries working for small startups to big enterprises.  </a:t>
            </a:r>
          </a:p>
        </p:txBody>
      </p:sp>
      <p:sp>
        <p:nvSpPr>
          <p:cNvPr id="4" name="Slide Number Placeholder 3"/>
          <p:cNvSpPr>
            <a:spLocks noGrp="1"/>
          </p:cNvSpPr>
          <p:nvPr>
            <p:ph type="sldNum" sz="quarter" idx="10"/>
          </p:nvPr>
        </p:nvSpPr>
        <p:spPr/>
        <p:txBody>
          <a:bodyPr/>
          <a:lstStyle/>
          <a:p>
            <a:fld id="{69B71B36-6FC6-45FD-9849-377103CDD178}" type="slidenum">
              <a:rPr lang="en-US" smtClean="0"/>
              <a:t>6</a:t>
            </a:fld>
            <a:endParaRPr lang="en-US"/>
          </a:p>
        </p:txBody>
      </p:sp>
    </p:spTree>
    <p:extLst>
      <p:ext uri="{BB962C8B-B14F-4D97-AF65-F5344CB8AC3E}">
        <p14:creationId xmlns:p14="http://schemas.microsoft.com/office/powerpoint/2010/main" val="2996330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state of DevOps comes with a quantitative definition of IT performance.  Based on the assessment respondents the study used a statistical approach to divide the population in High, medium and low performers.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a:t>
            </a:r>
            <a:r>
              <a:rPr lang="en-US" dirty="0"/>
              <a:t>criteria's of performance used are:</a:t>
            </a:r>
          </a:p>
          <a:p>
            <a:pPr marL="0" indent="0">
              <a:buNone/>
            </a:pPr>
            <a:r>
              <a:rPr lang="en-US" dirty="0"/>
              <a:t>Throughput Measures </a:t>
            </a:r>
          </a:p>
          <a:p>
            <a:pPr marL="0" indent="0">
              <a:buNone/>
            </a:pPr>
            <a:r>
              <a:rPr lang="en-US" dirty="0"/>
              <a:t>	• Deployment frequency. How frequently the organization deploys code. </a:t>
            </a:r>
          </a:p>
          <a:p>
            <a:pPr marL="0" indent="0">
              <a:buNone/>
            </a:pPr>
            <a:r>
              <a:rPr lang="en-US" dirty="0"/>
              <a:t>	• Deployment lead time. Time required for changes to go from “code committed” to code successfully running in production.</a:t>
            </a:r>
          </a:p>
          <a:p>
            <a:pPr marL="0" indent="0">
              <a:buNone/>
            </a:pPr>
            <a:r>
              <a:rPr lang="en-US" dirty="0"/>
              <a:t>Stability Measures </a:t>
            </a:r>
          </a:p>
          <a:p>
            <a:pPr marL="0" indent="0">
              <a:buNone/>
            </a:pPr>
            <a:r>
              <a:rPr lang="en-US" dirty="0"/>
              <a:t>	• Mean time to recover (MTTR). Time required to restore service when a service incident  occurs (e.g., unplanned outage, service impairment,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High performers are</a:t>
            </a:r>
            <a:r>
              <a:rPr lang="en-US" baseline="0" dirty="0"/>
              <a:t> in doing multiple deploys a day contra medium &amp; low performers between once a week and once a month.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time for a code change to be pushed to production is for high performers less than an hour contra one week and one month for medium &amp; low performers.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change failure rate   </a:t>
            </a:r>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7</a:t>
            </a:fld>
            <a:endParaRPr lang="en-US"/>
          </a:p>
        </p:txBody>
      </p:sp>
    </p:spTree>
    <p:extLst>
      <p:ext uri="{BB962C8B-B14F-4D97-AF65-F5344CB8AC3E}">
        <p14:creationId xmlns:p14="http://schemas.microsoft.com/office/powerpoint/2010/main" val="2554513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9</a:t>
            </a:fld>
            <a:endParaRPr lang="en-US"/>
          </a:p>
        </p:txBody>
      </p:sp>
    </p:spTree>
    <p:extLst>
      <p:ext uri="{BB962C8B-B14F-4D97-AF65-F5344CB8AC3E}">
        <p14:creationId xmlns:p14="http://schemas.microsoft.com/office/powerpoint/2010/main" val="3004608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It’s a well understood fact that when projects are late adding developers to a project can decrease the overall productivity of the team. In the classical organization it’s a common view that when growing software development teams you decrease the individual productivity of each developer.  This is due to communication and integration overheads. </a:t>
            </a:r>
          </a:p>
          <a:p>
            <a:r>
              <a:rPr lang="en-GB" sz="1200" kern="1200" dirty="0">
                <a:solidFill>
                  <a:schemeClr val="tx1"/>
                </a:solidFill>
                <a:effectLst/>
                <a:latin typeface="+mn-lt"/>
                <a:ea typeface="+mn-ea"/>
                <a:cs typeface="+mn-cs"/>
              </a:rPr>
              <a:t>The DevOps study found that for the high performers, those who continuously integrate and deploy code to production this rule does not apply.  </a:t>
            </a:r>
          </a:p>
          <a:p>
            <a:r>
              <a:rPr lang="en-GB" sz="1200" kern="1200" dirty="0">
                <a:solidFill>
                  <a:schemeClr val="tx1"/>
                </a:solidFill>
                <a:effectLst/>
                <a:latin typeface="+mn-lt"/>
                <a:ea typeface="+mn-ea"/>
                <a:cs typeface="+mn-cs"/>
              </a:rPr>
              <a:t>The study demonstrates that organizations that do not practice continuous delivery deploy with decreasing frequency but that those that have adopt these practices deploy significantly increasing frequency.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Conclusion: By adopting practices of continuous delivery we can increase the productivity of teams especially when working on big projects that demand many developers. </a:t>
            </a:r>
          </a:p>
          <a:p>
            <a:r>
              <a:rPr lang="nl-BE" baseline="0" dirty="0"/>
              <a:t> </a:t>
            </a:r>
          </a:p>
        </p:txBody>
      </p:sp>
      <p:sp>
        <p:nvSpPr>
          <p:cNvPr id="4" name="Slide Number Placeholder 3"/>
          <p:cNvSpPr>
            <a:spLocks noGrp="1"/>
          </p:cNvSpPr>
          <p:nvPr>
            <p:ph type="sldNum" sz="quarter" idx="10"/>
          </p:nvPr>
        </p:nvSpPr>
        <p:spPr/>
        <p:txBody>
          <a:bodyPr/>
          <a:lstStyle/>
          <a:p>
            <a:fld id="{69B71B36-6FC6-45FD-9849-377103CDD178}" type="slidenum">
              <a:rPr lang="en-US" smtClean="0"/>
              <a:t>11</a:t>
            </a:fld>
            <a:endParaRPr lang="en-US"/>
          </a:p>
        </p:txBody>
      </p:sp>
    </p:spTree>
    <p:extLst>
      <p:ext uri="{BB962C8B-B14F-4D97-AF65-F5344CB8AC3E}">
        <p14:creationId xmlns:p14="http://schemas.microsoft.com/office/powerpoint/2010/main" val="12948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entire process of software development from concept to put the application in the hand of the customers —can be modeled as a value stream map.</a:t>
            </a:r>
          </a:p>
          <a:p>
            <a:r>
              <a:rPr lang="en-US" sz="1200" b="0" i="0" kern="1200" dirty="0">
                <a:solidFill>
                  <a:schemeClr val="tx1"/>
                </a:solidFill>
                <a:effectLst/>
                <a:latin typeface="+mn-lt"/>
                <a:ea typeface="+mn-ea"/>
                <a:cs typeface="+mn-cs"/>
              </a:rPr>
              <a:t>The value stream depict all the process steps, as well as the average amount of time that step takes. At the bottom of the map, you draw a timeline that shows how much time the request spends in value-adding activities and how much in waiting states and non-value-adding activities.</a:t>
            </a:r>
          </a:p>
          <a:p>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12</a:t>
            </a:fld>
            <a:endParaRPr lang="en-US"/>
          </a:p>
        </p:txBody>
      </p:sp>
    </p:spTree>
    <p:extLst>
      <p:ext uri="{BB962C8B-B14F-4D97-AF65-F5344CB8AC3E}">
        <p14:creationId xmlns:p14="http://schemas.microsoft.com/office/powerpoint/2010/main" val="3354884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13</a:t>
            </a:fld>
            <a:endParaRPr lang="en-US"/>
          </a:p>
        </p:txBody>
      </p:sp>
    </p:spTree>
    <p:extLst>
      <p:ext uri="{BB962C8B-B14F-4D97-AF65-F5344CB8AC3E}">
        <p14:creationId xmlns:p14="http://schemas.microsoft.com/office/powerpoint/2010/main" val="1391963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The</a:t>
            </a:r>
            <a:r>
              <a:rPr lang="nl-BE" baseline="0" dirty="0"/>
              <a:t> </a:t>
            </a:r>
            <a:r>
              <a:rPr lang="nl-BE" baseline="0" dirty="0" err="1"/>
              <a:t>complexity</a:t>
            </a:r>
            <a:r>
              <a:rPr lang="nl-BE" baseline="0" dirty="0"/>
              <a:t> of </a:t>
            </a:r>
            <a:r>
              <a:rPr lang="nl-BE" baseline="0" dirty="0" err="1"/>
              <a:t>the</a:t>
            </a:r>
            <a:r>
              <a:rPr lang="nl-BE" baseline="0" dirty="0"/>
              <a:t> </a:t>
            </a:r>
            <a:r>
              <a:rPr lang="nl-BE" baseline="0" dirty="0" err="1"/>
              <a:t>deployment</a:t>
            </a:r>
            <a:r>
              <a:rPr lang="nl-BE" baseline="0" dirty="0"/>
              <a:t> pipeline </a:t>
            </a:r>
            <a:r>
              <a:rPr lang="nl-BE" baseline="0" dirty="0" err="1"/>
              <a:t>and</a:t>
            </a:r>
            <a:r>
              <a:rPr lang="nl-BE" baseline="0" dirty="0"/>
              <a:t> </a:t>
            </a:r>
            <a:r>
              <a:rPr lang="nl-BE" baseline="0" dirty="0" err="1"/>
              <a:t>the</a:t>
            </a:r>
            <a:r>
              <a:rPr lang="nl-BE" baseline="0" dirty="0"/>
              <a:t> time </a:t>
            </a:r>
            <a:r>
              <a:rPr lang="nl-BE" baseline="0" dirty="0" err="1"/>
              <a:t>it</a:t>
            </a:r>
            <a:r>
              <a:rPr lang="nl-BE" baseline="0" dirty="0"/>
              <a:t> takes to get </a:t>
            </a:r>
            <a:r>
              <a:rPr lang="nl-BE" baseline="0" dirty="0" err="1"/>
              <a:t>something</a:t>
            </a:r>
            <a:r>
              <a:rPr lang="nl-BE" baseline="0" dirty="0"/>
              <a:t> in </a:t>
            </a:r>
            <a:r>
              <a:rPr lang="nl-BE" baseline="0" dirty="0" err="1"/>
              <a:t>production</a:t>
            </a:r>
            <a:r>
              <a:rPr lang="nl-BE" baseline="0" dirty="0"/>
              <a:t> is </a:t>
            </a:r>
            <a:r>
              <a:rPr lang="nl-BE" baseline="0" dirty="0" err="1"/>
              <a:t>directly</a:t>
            </a:r>
            <a:r>
              <a:rPr lang="nl-BE" baseline="0" dirty="0"/>
              <a:t> </a:t>
            </a:r>
            <a:r>
              <a:rPr lang="nl-BE" baseline="0" dirty="0" err="1"/>
              <a:t>related</a:t>
            </a:r>
            <a:r>
              <a:rPr lang="nl-BE" baseline="0" dirty="0"/>
              <a:t> to </a:t>
            </a:r>
            <a:r>
              <a:rPr lang="nl-BE" baseline="0" dirty="0" err="1"/>
              <a:t>the</a:t>
            </a:r>
            <a:r>
              <a:rPr lang="nl-BE" baseline="0" dirty="0"/>
              <a:t> type of </a:t>
            </a:r>
            <a:r>
              <a:rPr lang="nl-BE" baseline="0" dirty="0" err="1"/>
              <a:t>architecture</a:t>
            </a:r>
            <a:r>
              <a:rPr lang="nl-BE" baseline="0" dirty="0"/>
              <a:t> of </a:t>
            </a:r>
            <a:r>
              <a:rPr lang="nl-BE" baseline="0" dirty="0" err="1"/>
              <a:t>the</a:t>
            </a:r>
            <a:r>
              <a:rPr lang="nl-BE" baseline="0" dirty="0"/>
              <a:t> system.  </a:t>
            </a:r>
            <a:endParaRPr lang="en-US" sz="1200" b="0" i="0" kern="120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So before automating testing or integration you first need to work on an architecture for your application that enable that otherwise you’ll get nowhere.</a:t>
            </a:r>
            <a:endParaRPr lang="en-US" sz="1200" b="0" i="0" kern="1200" dirty="0">
              <a:solidFill>
                <a:schemeClr val="tx1"/>
              </a:solidFill>
              <a:effectLst/>
              <a:latin typeface="+mn-lt"/>
              <a:ea typeface="+mn-ea"/>
              <a:cs typeface="+mn-cs"/>
            </a:endParaRPr>
          </a:p>
          <a:p>
            <a:endParaRPr lang="en-US" sz="1200" b="0" i="0" kern="1200" baseline="0" dirty="0">
              <a:solidFill>
                <a:schemeClr val="tx1"/>
              </a:solidFill>
              <a:effectLst/>
              <a:latin typeface="+mn-lt"/>
              <a:ea typeface="+mn-ea"/>
              <a:cs typeface="+mn-cs"/>
            </a:endParaRPr>
          </a:p>
          <a:p>
            <a:r>
              <a:rPr lang="nl-BE" baseline="0" dirty="0"/>
              <a:t>  </a:t>
            </a:r>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14</a:t>
            </a:fld>
            <a:endParaRPr lang="en-US"/>
          </a:p>
        </p:txBody>
      </p:sp>
    </p:spTree>
    <p:extLst>
      <p:ext uri="{BB962C8B-B14F-4D97-AF65-F5344CB8AC3E}">
        <p14:creationId xmlns:p14="http://schemas.microsoft.com/office/powerpoint/2010/main" val="2162726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baseline="0" dirty="0"/>
              <a:t>Large </a:t>
            </a:r>
            <a:r>
              <a:rPr lang="nl-BE" baseline="0" dirty="0" err="1"/>
              <a:t>monolithical</a:t>
            </a:r>
            <a:r>
              <a:rPr lang="nl-BE" baseline="0" dirty="0"/>
              <a:t> </a:t>
            </a:r>
            <a:r>
              <a:rPr lang="nl-BE" baseline="0" dirty="0" err="1"/>
              <a:t>applications</a:t>
            </a:r>
            <a:r>
              <a:rPr lang="nl-BE" baseline="0" dirty="0"/>
              <a:t> or </a:t>
            </a:r>
            <a:r>
              <a:rPr lang="nl-BE" baseline="0" dirty="0" err="1"/>
              <a:t>applications</a:t>
            </a:r>
            <a:r>
              <a:rPr lang="nl-BE" baseline="0" dirty="0"/>
              <a:t> </a:t>
            </a:r>
            <a:r>
              <a:rPr lang="nl-BE" baseline="0" dirty="0" err="1"/>
              <a:t>that</a:t>
            </a:r>
            <a:r>
              <a:rPr lang="nl-BE" baseline="0" dirty="0"/>
              <a:t> are </a:t>
            </a:r>
            <a:r>
              <a:rPr lang="nl-BE" baseline="0" dirty="0" err="1"/>
              <a:t>composed</a:t>
            </a:r>
            <a:r>
              <a:rPr lang="nl-BE" baseline="0" dirty="0"/>
              <a:t> of </a:t>
            </a:r>
            <a:r>
              <a:rPr lang="nl-BE" baseline="0" dirty="0" err="1"/>
              <a:t>strongly</a:t>
            </a:r>
            <a:r>
              <a:rPr lang="nl-BE" baseline="0" dirty="0"/>
              <a:t> </a:t>
            </a:r>
            <a:r>
              <a:rPr lang="nl-BE" baseline="0" dirty="0" err="1"/>
              <a:t>coupled</a:t>
            </a:r>
            <a:r>
              <a:rPr lang="nl-BE" baseline="0" dirty="0"/>
              <a:t> </a:t>
            </a:r>
            <a:r>
              <a:rPr lang="nl-BE" baseline="0" dirty="0" err="1"/>
              <a:t>parts</a:t>
            </a:r>
            <a:r>
              <a:rPr lang="nl-BE" baseline="0" dirty="0"/>
              <a:t> are </a:t>
            </a:r>
            <a:r>
              <a:rPr lang="nl-BE" baseline="0" dirty="0" err="1"/>
              <a:t>charatierized</a:t>
            </a:r>
            <a:r>
              <a:rPr lang="nl-BE" baseline="0" dirty="0"/>
              <a:t> </a:t>
            </a:r>
            <a:r>
              <a:rPr lang="nl-BE" baseline="0" dirty="0" err="1"/>
              <a:t>by</a:t>
            </a:r>
            <a:r>
              <a:rPr lang="nl-BE" baseline="0" dirty="0"/>
              <a:t> big bottlenecks </a:t>
            </a:r>
            <a:r>
              <a:rPr lang="nl-BE" baseline="0" dirty="0" err="1"/>
              <a:t>that</a:t>
            </a:r>
            <a:r>
              <a:rPr lang="nl-BE" baseline="0" dirty="0"/>
              <a:t> slows down </a:t>
            </a:r>
            <a:r>
              <a:rPr lang="nl-BE" baseline="0" dirty="0" err="1"/>
              <a:t>the</a:t>
            </a:r>
            <a:r>
              <a:rPr lang="nl-BE" baseline="0" dirty="0"/>
              <a:t> </a:t>
            </a:r>
            <a:r>
              <a:rPr lang="nl-BE" baseline="0" dirty="0" err="1"/>
              <a:t>entire</a:t>
            </a:r>
            <a:r>
              <a:rPr lang="nl-BE" baseline="0" dirty="0"/>
              <a:t> </a:t>
            </a:r>
            <a:r>
              <a:rPr lang="nl-BE" baseline="0" dirty="0" err="1"/>
              <a:t>process</a:t>
            </a:r>
            <a:r>
              <a:rPr lang="nl-BE" baseline="0" dirty="0"/>
              <a:t>.   </a:t>
            </a:r>
          </a:p>
          <a:p>
            <a:endParaRPr lang="nl-B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dependencies have significant overhead on your deployment throughput. Cycle times are longer because of the slower builds and automated and manual tests required to validate the entire app. This creates a lot of friction in the pipeline. Dependencies brings complexity what increases the development time.  Complex code bases have more opportunities for bugs what causes many waste. The dependencies also lead to less opportunities for parallelizing the work.  To be able to work in group, developers need to create branches so that developers can work in isolation but this demand also to merge more often what also demand a considerable effort.  </a:t>
            </a:r>
          </a:p>
          <a:p>
            <a:endParaRPr lang="nl-BE" baseline="0" dirty="0"/>
          </a:p>
          <a:p>
            <a:r>
              <a:rPr lang="nl-BE" baseline="0" dirty="0"/>
              <a:t>An important </a:t>
            </a:r>
            <a:r>
              <a:rPr lang="nl-BE" baseline="0" dirty="0" err="1"/>
              <a:t>botleneck</a:t>
            </a:r>
            <a:r>
              <a:rPr lang="nl-BE" baseline="0" dirty="0"/>
              <a:t> are manual test cases !  </a:t>
            </a:r>
            <a:r>
              <a:rPr lang="nl-BE" baseline="0" dirty="0" err="1"/>
              <a:t>Therfore</a:t>
            </a:r>
            <a:r>
              <a:rPr lang="nl-BE" baseline="0" dirty="0"/>
              <a:t> </a:t>
            </a:r>
            <a:r>
              <a:rPr lang="nl-BE" baseline="0" dirty="0" err="1"/>
              <a:t>many</a:t>
            </a:r>
            <a:r>
              <a:rPr lang="nl-BE" baseline="0" dirty="0"/>
              <a:t> teams </a:t>
            </a:r>
            <a:r>
              <a:rPr lang="nl-BE" baseline="0" dirty="0" err="1"/>
              <a:t>adopt</a:t>
            </a:r>
            <a:r>
              <a:rPr lang="nl-BE" baseline="0" dirty="0"/>
              <a:t> test </a:t>
            </a:r>
            <a:r>
              <a:rPr lang="nl-BE" baseline="0" dirty="0" err="1"/>
              <a:t>automation</a:t>
            </a:r>
            <a:r>
              <a:rPr lang="nl-BE" baseline="0" dirty="0"/>
              <a:t> but </a:t>
            </a:r>
            <a:r>
              <a:rPr lang="nl-BE" baseline="0" dirty="0" err="1"/>
              <a:t>before</a:t>
            </a:r>
            <a:r>
              <a:rPr lang="nl-BE" baseline="0" dirty="0"/>
              <a:t> </a:t>
            </a:r>
            <a:r>
              <a:rPr lang="nl-BE" baseline="0" dirty="0" err="1"/>
              <a:t>you</a:t>
            </a:r>
            <a:r>
              <a:rPr lang="nl-BE" baseline="0" dirty="0"/>
              <a:t> </a:t>
            </a:r>
            <a:r>
              <a:rPr lang="nl-BE" baseline="0" dirty="0" err="1"/>
              <a:t>can</a:t>
            </a:r>
            <a:r>
              <a:rPr lang="nl-BE" baseline="0" dirty="0"/>
              <a:t> do test </a:t>
            </a:r>
            <a:r>
              <a:rPr lang="nl-BE" baseline="0" dirty="0" err="1"/>
              <a:t>automation</a:t>
            </a:r>
            <a:r>
              <a:rPr lang="nl-BE" baseline="0" dirty="0"/>
              <a:t>  </a:t>
            </a:r>
            <a:r>
              <a:rPr lang="nl-BE" baseline="0" dirty="0" err="1"/>
              <a:t>you</a:t>
            </a:r>
            <a:r>
              <a:rPr lang="nl-BE" baseline="0" dirty="0"/>
              <a:t> first </a:t>
            </a:r>
            <a:r>
              <a:rPr lang="nl-BE" baseline="0" dirty="0" err="1"/>
              <a:t>need</a:t>
            </a:r>
            <a:r>
              <a:rPr lang="nl-BE" baseline="0" dirty="0"/>
              <a:t> </a:t>
            </a:r>
            <a:r>
              <a:rPr lang="nl-BE" baseline="0" dirty="0" err="1"/>
              <a:t>to</a:t>
            </a:r>
            <a:r>
              <a:rPr lang="nl-BE" baseline="0" dirty="0"/>
              <a:t> manage test data.  </a:t>
            </a:r>
          </a:p>
          <a:p>
            <a:endParaRPr lang="nl-BE" baseline="0" dirty="0"/>
          </a:p>
          <a:p>
            <a:r>
              <a:rPr lang="nl-BE" baseline="0" dirty="0" err="1"/>
              <a:t>Only</a:t>
            </a:r>
            <a:r>
              <a:rPr lang="nl-BE" baseline="0" dirty="0"/>
              <a:t> </a:t>
            </a:r>
            <a:r>
              <a:rPr lang="nl-BE" baseline="0" dirty="0" err="1"/>
              <a:t>when</a:t>
            </a:r>
            <a:r>
              <a:rPr lang="nl-BE" baseline="0" dirty="0"/>
              <a:t> </a:t>
            </a:r>
            <a:r>
              <a:rPr lang="en-US" dirty="0"/>
              <a:t>teams have adequate test data they can run automated tests, and can create that data on demand, they see better IT performance, lower change failure rates, and lower levels of deployment pain and rework. </a:t>
            </a:r>
            <a:endParaRPr lang="nl-BE" baseline="0" dirty="0"/>
          </a:p>
          <a:p>
            <a:r>
              <a:rPr lang="nl-BE" baseline="0" dirty="0"/>
              <a:t>The </a:t>
            </a:r>
            <a:r>
              <a:rPr lang="nl-BE" baseline="0" dirty="0" err="1"/>
              <a:t>problem</a:t>
            </a:r>
            <a:r>
              <a:rPr lang="nl-BE" baseline="0" dirty="0"/>
              <a:t> </a:t>
            </a:r>
            <a:r>
              <a:rPr lang="nl-BE" baseline="0" dirty="0" err="1"/>
              <a:t>whith</a:t>
            </a:r>
            <a:r>
              <a:rPr lang="nl-BE" baseline="0" dirty="0"/>
              <a:t> large </a:t>
            </a:r>
            <a:r>
              <a:rPr lang="nl-BE" baseline="0" dirty="0" err="1"/>
              <a:t>monolitical</a:t>
            </a:r>
            <a:r>
              <a:rPr lang="nl-BE" baseline="0" dirty="0"/>
              <a:t> </a:t>
            </a:r>
            <a:r>
              <a:rPr lang="nl-BE" baseline="0" dirty="0" err="1"/>
              <a:t>applications</a:t>
            </a:r>
            <a:r>
              <a:rPr lang="nl-BE" baseline="0" dirty="0"/>
              <a:t> is </a:t>
            </a:r>
            <a:r>
              <a:rPr lang="nl-BE" baseline="0" dirty="0" err="1"/>
              <a:t>that</a:t>
            </a:r>
            <a:r>
              <a:rPr lang="nl-BE" baseline="0" dirty="0"/>
              <a:t> </a:t>
            </a:r>
            <a:r>
              <a:rPr lang="nl-BE" baseline="0" dirty="0" err="1"/>
              <a:t>they</a:t>
            </a:r>
            <a:r>
              <a:rPr lang="nl-BE" baseline="0" dirty="0"/>
              <a:t> </a:t>
            </a:r>
            <a:r>
              <a:rPr lang="nl-BE" baseline="0" dirty="0" err="1"/>
              <a:t>also</a:t>
            </a:r>
            <a:r>
              <a:rPr lang="nl-BE" baseline="0" dirty="0"/>
              <a:t> have </a:t>
            </a:r>
            <a:r>
              <a:rPr lang="nl-BE" baseline="0" dirty="0" err="1"/>
              <a:t>generally</a:t>
            </a:r>
            <a:r>
              <a:rPr lang="nl-BE" baseline="0" dirty="0"/>
              <a:t> large databases.  </a:t>
            </a:r>
            <a:r>
              <a:rPr lang="nl-BE" baseline="0" dirty="0" err="1"/>
              <a:t>Now</a:t>
            </a:r>
            <a:r>
              <a:rPr lang="nl-BE" baseline="0" dirty="0"/>
              <a:t> </a:t>
            </a:r>
            <a:r>
              <a:rPr lang="nl-BE" baseline="0" dirty="0" err="1"/>
              <a:t>the</a:t>
            </a:r>
            <a:r>
              <a:rPr lang="nl-BE" baseline="0" dirty="0"/>
              <a:t> </a:t>
            </a:r>
            <a:r>
              <a:rPr lang="nl-BE" baseline="0" dirty="0" err="1"/>
              <a:t>problem</a:t>
            </a:r>
            <a:r>
              <a:rPr lang="nl-BE" baseline="0" dirty="0"/>
              <a:t> </a:t>
            </a:r>
            <a:r>
              <a:rPr lang="nl-BE" baseline="0" dirty="0" err="1"/>
              <a:t>with</a:t>
            </a:r>
            <a:r>
              <a:rPr lang="nl-BE" baseline="0" dirty="0"/>
              <a:t> test data is </a:t>
            </a:r>
            <a:r>
              <a:rPr lang="nl-BE" baseline="0" dirty="0" err="1"/>
              <a:t>that</a:t>
            </a:r>
            <a:r>
              <a:rPr lang="nl-BE" baseline="0" dirty="0"/>
              <a:t> </a:t>
            </a:r>
            <a:r>
              <a:rPr lang="nl-BE" baseline="0" dirty="0" err="1"/>
              <a:t>how</a:t>
            </a:r>
            <a:r>
              <a:rPr lang="nl-BE" baseline="0" dirty="0"/>
              <a:t> </a:t>
            </a:r>
            <a:r>
              <a:rPr lang="nl-BE" baseline="0" dirty="0" err="1"/>
              <a:t>bigger</a:t>
            </a:r>
            <a:r>
              <a:rPr lang="nl-BE" baseline="0" dirty="0"/>
              <a:t> </a:t>
            </a:r>
            <a:r>
              <a:rPr lang="nl-BE" baseline="0" dirty="0" err="1"/>
              <a:t>the</a:t>
            </a:r>
            <a:r>
              <a:rPr lang="nl-BE" baseline="0" dirty="0"/>
              <a:t> database </a:t>
            </a:r>
            <a:r>
              <a:rPr lang="nl-BE" baseline="0" dirty="0" err="1"/>
              <a:t>how</a:t>
            </a:r>
            <a:r>
              <a:rPr lang="nl-BE" baseline="0" dirty="0"/>
              <a:t> more </a:t>
            </a:r>
            <a:r>
              <a:rPr lang="nl-BE" baseline="0" dirty="0" err="1"/>
              <a:t>difficult</a:t>
            </a:r>
            <a:r>
              <a:rPr lang="nl-BE" baseline="0" dirty="0"/>
              <a:t> </a:t>
            </a:r>
            <a:r>
              <a:rPr lang="nl-BE" baseline="0" dirty="0" err="1"/>
              <a:t>it</a:t>
            </a:r>
            <a:r>
              <a:rPr lang="nl-BE" baseline="0" dirty="0"/>
              <a:t> is </a:t>
            </a:r>
            <a:r>
              <a:rPr lang="nl-BE" baseline="0" dirty="0" err="1"/>
              <a:t>to</a:t>
            </a:r>
            <a:r>
              <a:rPr lang="nl-BE" baseline="0" dirty="0"/>
              <a:t> manage.  </a:t>
            </a:r>
            <a:r>
              <a:rPr lang="nl-BE" baseline="0" dirty="0" err="1"/>
              <a:t>When</a:t>
            </a:r>
            <a:r>
              <a:rPr lang="nl-BE" baseline="0" dirty="0"/>
              <a:t> </a:t>
            </a:r>
            <a:r>
              <a:rPr lang="nl-BE" baseline="0" dirty="0" err="1"/>
              <a:t>the</a:t>
            </a:r>
            <a:r>
              <a:rPr lang="nl-BE" baseline="0" dirty="0"/>
              <a:t> test data is </a:t>
            </a:r>
            <a:r>
              <a:rPr lang="nl-BE" baseline="0" dirty="0" err="1"/>
              <a:t>difficult</a:t>
            </a:r>
            <a:r>
              <a:rPr lang="nl-BE" baseline="0" dirty="0"/>
              <a:t> </a:t>
            </a:r>
            <a:r>
              <a:rPr lang="nl-BE" baseline="0" dirty="0" err="1"/>
              <a:t>to</a:t>
            </a:r>
            <a:r>
              <a:rPr lang="nl-BE" baseline="0" dirty="0"/>
              <a:t> setup or </a:t>
            </a:r>
            <a:r>
              <a:rPr lang="nl-BE" baseline="0" dirty="0" err="1"/>
              <a:t>reason</a:t>
            </a:r>
            <a:r>
              <a:rPr lang="nl-BE" baseline="0" dirty="0"/>
              <a:t> </a:t>
            </a:r>
            <a:r>
              <a:rPr lang="nl-BE" baseline="0" dirty="0" err="1"/>
              <a:t>about</a:t>
            </a:r>
            <a:r>
              <a:rPr lang="nl-BE" baseline="0" dirty="0"/>
              <a:t> </a:t>
            </a:r>
            <a:r>
              <a:rPr lang="nl-BE" baseline="0" dirty="0" err="1"/>
              <a:t>then</a:t>
            </a:r>
            <a:r>
              <a:rPr lang="nl-BE" baseline="0" dirty="0"/>
              <a:t> </a:t>
            </a:r>
            <a:r>
              <a:rPr lang="nl-BE" baseline="0" dirty="0" err="1"/>
              <a:t>it</a:t>
            </a:r>
            <a:r>
              <a:rPr lang="nl-BE" baseline="0" dirty="0"/>
              <a:t> </a:t>
            </a:r>
            <a:r>
              <a:rPr lang="nl-BE" baseline="0" dirty="0" err="1"/>
              <a:t>become</a:t>
            </a:r>
            <a:r>
              <a:rPr lang="nl-BE" baseline="0" dirty="0"/>
              <a:t> </a:t>
            </a:r>
            <a:r>
              <a:rPr lang="nl-BE" baseline="0" dirty="0" err="1"/>
              <a:t>difficult</a:t>
            </a:r>
            <a:r>
              <a:rPr lang="nl-BE" baseline="0" dirty="0"/>
              <a:t> </a:t>
            </a:r>
            <a:r>
              <a:rPr lang="nl-BE" baseline="0" dirty="0" err="1"/>
              <a:t>to</a:t>
            </a:r>
            <a:r>
              <a:rPr lang="nl-BE" baseline="0" dirty="0"/>
              <a:t> do </a:t>
            </a:r>
            <a:r>
              <a:rPr lang="nl-BE" baseline="0" dirty="0" err="1"/>
              <a:t>any</a:t>
            </a:r>
            <a:r>
              <a:rPr lang="nl-BE" baseline="0" dirty="0"/>
              <a:t> </a:t>
            </a:r>
            <a:r>
              <a:rPr lang="nl-BE" baseline="0" dirty="0" err="1"/>
              <a:t>meaningfull</a:t>
            </a:r>
            <a:r>
              <a:rPr lang="nl-BE" baseline="0" dirty="0"/>
              <a:t> test </a:t>
            </a:r>
            <a:r>
              <a:rPr lang="nl-BE" baseline="0" dirty="0" err="1"/>
              <a:t>automation</a:t>
            </a:r>
            <a:r>
              <a:rPr lang="nl-BE" baseline="0" dirty="0"/>
              <a:t>. </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15</a:t>
            </a:fld>
            <a:endParaRPr lang="en-US"/>
          </a:p>
        </p:txBody>
      </p:sp>
    </p:spTree>
    <p:extLst>
      <p:ext uri="{BB962C8B-B14F-4D97-AF65-F5344CB8AC3E}">
        <p14:creationId xmlns:p14="http://schemas.microsoft.com/office/powerpoint/2010/main" val="3275917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Microservices</a:t>
            </a:r>
            <a:r>
              <a:rPr lang="en-US" sz="1200" b="0" i="0" kern="1200" dirty="0">
                <a:solidFill>
                  <a:schemeClr val="tx1"/>
                </a:solidFill>
                <a:effectLst/>
                <a:latin typeface="+mn-lt"/>
                <a:ea typeface="+mn-ea"/>
                <a:cs typeface="+mn-cs"/>
              </a:rPr>
              <a:t> are </a:t>
            </a:r>
            <a:r>
              <a:rPr lang="en-US" sz="1200" b="0" i="1" kern="1200" dirty="0">
                <a:solidFill>
                  <a:schemeClr val="tx1"/>
                </a:solidFill>
                <a:effectLst/>
                <a:latin typeface="+mn-lt"/>
                <a:ea typeface="+mn-ea"/>
                <a:cs typeface="+mn-cs"/>
              </a:rPr>
              <a:t>the</a:t>
            </a:r>
            <a:r>
              <a:rPr lang="en-US" sz="1200" b="0" i="0" kern="1200" dirty="0">
                <a:solidFill>
                  <a:schemeClr val="tx1"/>
                </a:solidFill>
                <a:effectLst/>
                <a:latin typeface="+mn-lt"/>
                <a:ea typeface="+mn-ea"/>
                <a:cs typeface="+mn-cs"/>
              </a:rPr>
              <a:t> emerging application platform: It is the architecture that will serve as the basis for many applications over the next 10 years. There's good reason for this: The advantages associated with </a:t>
            </a:r>
            <a:r>
              <a:rPr lang="en-US" sz="1200" b="0" i="0" kern="1200" dirty="0" err="1">
                <a:solidFill>
                  <a:schemeClr val="tx1"/>
                </a:solidFill>
                <a:effectLst/>
                <a:latin typeface="+mn-lt"/>
                <a:ea typeface="+mn-ea"/>
                <a:cs typeface="+mn-cs"/>
              </a:rPr>
              <a:t>microservices</a:t>
            </a:r>
            <a:r>
              <a:rPr lang="en-US" sz="1200" b="0" i="0" kern="1200" dirty="0">
                <a:solidFill>
                  <a:schemeClr val="tx1"/>
                </a:solidFill>
                <a:effectLst/>
                <a:latin typeface="+mn-lt"/>
                <a:ea typeface="+mn-ea"/>
                <a:cs typeface="+mn-cs"/>
              </a:rPr>
              <a:t>, such as their allowance for </a:t>
            </a:r>
            <a:r>
              <a:rPr lang="en-US" sz="1200" b="0" i="0" u="none" strike="noStrike" kern="1200" dirty="0">
                <a:solidFill>
                  <a:schemeClr val="tx1"/>
                </a:solidFill>
                <a:effectLst/>
                <a:latin typeface="+mn-lt"/>
                <a:ea typeface="+mn-ea"/>
                <a:cs typeface="+mn-cs"/>
                <a:hlinkClick r:id="rId3"/>
              </a:rPr>
              <a:t>agile development and artifacts</a:t>
            </a:r>
            <a:r>
              <a:rPr lang="en-US" sz="1200" b="0" i="0" kern="1200" dirty="0">
                <a:solidFill>
                  <a:schemeClr val="tx1"/>
                </a:solidFill>
                <a:effectLst/>
                <a:latin typeface="+mn-lt"/>
                <a:ea typeface="+mn-ea"/>
                <a:cs typeface="+mn-cs"/>
              </a:rPr>
              <a:t> and an architecture that enables businesses to </a:t>
            </a:r>
            <a:r>
              <a:rPr lang="en-US" sz="1200" b="0" i="0" u="none" strike="noStrike" kern="1200" dirty="0">
                <a:solidFill>
                  <a:schemeClr val="tx1"/>
                </a:solidFill>
                <a:effectLst/>
                <a:latin typeface="+mn-lt"/>
                <a:ea typeface="+mn-ea"/>
                <a:cs typeface="+mn-cs"/>
                <a:hlinkClick r:id="rId4"/>
              </a:rPr>
              <a:t>develop and roll out new digital offerings faster</a:t>
            </a:r>
            <a:r>
              <a:rPr lang="en-US" sz="1200" b="0" i="0" kern="1200" dirty="0">
                <a:solidFill>
                  <a:schemeClr val="tx1"/>
                </a:solidFill>
                <a:effectLst/>
                <a:latin typeface="+mn-lt"/>
                <a:ea typeface="+mn-ea"/>
                <a:cs typeface="+mn-cs"/>
              </a:rPr>
              <a:t>, make it the obvious choice.</a:t>
            </a:r>
          </a:p>
          <a:p>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16</a:t>
            </a:fld>
            <a:endParaRPr lang="en-US"/>
          </a:p>
        </p:txBody>
      </p:sp>
    </p:spTree>
    <p:extLst>
      <p:ext uri="{BB962C8B-B14F-4D97-AF65-F5344CB8AC3E}">
        <p14:creationId xmlns:p14="http://schemas.microsoft.com/office/powerpoint/2010/main" val="1061452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Characteristics of a Microservice Architecture</a:t>
            </a:r>
          </a:p>
          <a:p>
            <a:pPr fontAlgn="base"/>
            <a:r>
              <a:rPr lang="en-US" sz="1200" b="0" i="0" kern="1200" dirty="0">
                <a:solidFill>
                  <a:schemeClr val="tx1"/>
                </a:solidFill>
                <a:effectLst/>
                <a:latin typeface="+mn-lt"/>
                <a:ea typeface="+mn-ea"/>
                <a:cs typeface="+mn-cs"/>
              </a:rPr>
              <a:t>We cannot say there is a formal definition of the microservices architectural style, but we can attempt to describe what we see as common characteristics for architectures that fit the label. As with any definition that outlines common characteristics, not all microservice architectures have all the characteristics, but we do expect that most microservice architectures exhibit most characteristics. While we authors have been active members of this rather loose community, our intention is to attempt a description of what we see in our own work and in similar efforts by teams we know of. In particular we are not laying down some definition to conform to.</a:t>
            </a:r>
          </a:p>
          <a:p>
            <a:pPr fontAlgn="base"/>
            <a:r>
              <a:rPr lang="en-US" sz="1200" b="1" i="0" kern="1200" dirty="0">
                <a:solidFill>
                  <a:schemeClr val="tx1"/>
                </a:solidFill>
                <a:effectLst/>
                <a:latin typeface="+mn-lt"/>
                <a:ea typeface="+mn-ea"/>
                <a:cs typeface="+mn-cs"/>
              </a:rPr>
              <a:t>Componentization via Services</a:t>
            </a:r>
          </a:p>
          <a:p>
            <a:pPr fontAlgn="base"/>
            <a:r>
              <a:rPr lang="en-US" sz="1200" b="0" i="0" kern="1200" dirty="0">
                <a:solidFill>
                  <a:schemeClr val="tx1"/>
                </a:solidFill>
                <a:effectLst/>
                <a:latin typeface="+mn-lt"/>
                <a:ea typeface="+mn-ea"/>
                <a:cs typeface="+mn-cs"/>
              </a:rPr>
              <a:t>For as long as we've been involved in the software industry, there's been a desire to build systems by plugging together components, much in the way we see things are made in the physical world. During the last couple of decades we've seen considerable progress with large compendiums of common libraries that are part of most language platforms.</a:t>
            </a:r>
          </a:p>
          <a:p>
            <a:pPr fontAlgn="base"/>
            <a:r>
              <a:rPr lang="en-US" sz="1200" b="0" i="0" kern="1200" dirty="0">
                <a:solidFill>
                  <a:schemeClr val="tx1"/>
                </a:solidFill>
                <a:effectLst/>
                <a:latin typeface="+mn-lt"/>
                <a:ea typeface="+mn-ea"/>
                <a:cs typeface="+mn-cs"/>
              </a:rPr>
              <a:t>When talking about components we run into the difficult definition of what makes a component. Our definition is that a </a:t>
            </a:r>
            <a:r>
              <a:rPr lang="en-US" sz="1200" b="1" i="0" kern="1200" dirty="0">
                <a:solidFill>
                  <a:schemeClr val="tx1"/>
                </a:solidFill>
                <a:effectLst/>
                <a:latin typeface="+mn-lt"/>
                <a:ea typeface="+mn-ea"/>
                <a:cs typeface="+mn-cs"/>
              </a:rPr>
              <a:t>component</a:t>
            </a:r>
            <a:r>
              <a:rPr lang="en-US" sz="1200" b="0" i="0" kern="1200" dirty="0">
                <a:solidFill>
                  <a:schemeClr val="tx1"/>
                </a:solidFill>
                <a:effectLst/>
                <a:latin typeface="+mn-lt"/>
                <a:ea typeface="+mn-ea"/>
                <a:cs typeface="+mn-cs"/>
              </a:rPr>
              <a:t> is a unit of software that is independently replaceable and upgradeable.</a:t>
            </a:r>
          </a:p>
          <a:p>
            <a:pPr fontAlgn="base"/>
            <a:r>
              <a:rPr lang="en-US" sz="1200" b="0" i="0" kern="1200" dirty="0">
                <a:solidFill>
                  <a:schemeClr val="tx1"/>
                </a:solidFill>
                <a:effectLst/>
                <a:latin typeface="+mn-lt"/>
                <a:ea typeface="+mn-ea"/>
                <a:cs typeface="+mn-cs"/>
              </a:rPr>
              <a:t>Microservice architectures will use libraries, but their primary way of componentizing their own software is by breaking down into services. We define </a:t>
            </a:r>
            <a:r>
              <a:rPr lang="en-US" sz="1200" b="1" i="0" kern="1200" dirty="0">
                <a:solidFill>
                  <a:schemeClr val="tx1"/>
                </a:solidFill>
                <a:effectLst/>
                <a:latin typeface="+mn-lt"/>
                <a:ea typeface="+mn-ea"/>
                <a:cs typeface="+mn-cs"/>
              </a:rPr>
              <a:t>libraries</a:t>
            </a:r>
            <a:r>
              <a:rPr lang="en-US" sz="1200" b="0" i="0" kern="1200" dirty="0">
                <a:solidFill>
                  <a:schemeClr val="tx1"/>
                </a:solidFill>
                <a:effectLst/>
                <a:latin typeface="+mn-lt"/>
                <a:ea typeface="+mn-ea"/>
                <a:cs typeface="+mn-cs"/>
              </a:rPr>
              <a:t> as components that are linked into a program and called using in-memory function calls, while </a:t>
            </a:r>
            <a:r>
              <a:rPr lang="en-US" sz="1200" b="1" i="0" kern="1200" dirty="0" err="1">
                <a:solidFill>
                  <a:schemeClr val="tx1"/>
                </a:solidFill>
                <a:effectLst/>
                <a:latin typeface="+mn-lt"/>
                <a:ea typeface="+mn-ea"/>
                <a:cs typeface="+mn-cs"/>
              </a:rPr>
              <a:t>services</a:t>
            </a:r>
            <a:r>
              <a:rPr lang="en-US" sz="1200" b="0" i="0" kern="1200" dirty="0" err="1">
                <a:solidFill>
                  <a:schemeClr val="tx1"/>
                </a:solidFill>
                <a:effectLst/>
                <a:latin typeface="+mn-lt"/>
                <a:ea typeface="+mn-ea"/>
                <a:cs typeface="+mn-cs"/>
              </a:rPr>
              <a:t>are</a:t>
            </a:r>
            <a:r>
              <a:rPr lang="en-US" sz="1200" b="0" i="0" kern="1200" dirty="0">
                <a:solidFill>
                  <a:schemeClr val="tx1"/>
                </a:solidFill>
                <a:effectLst/>
                <a:latin typeface="+mn-lt"/>
                <a:ea typeface="+mn-ea"/>
                <a:cs typeface="+mn-cs"/>
              </a:rPr>
              <a:t> out-of-process components who communicate with a mechanism such as a web service request, or remote procedure call. (This is a different concept to that of a service object in many OO programs </a:t>
            </a:r>
            <a:r>
              <a:rPr lang="en-US" sz="1200" b="0" i="0" u="none" strike="noStrike" kern="1200" dirty="0">
                <a:solidFill>
                  <a:schemeClr val="tx1"/>
                </a:solidFill>
                <a:effectLst/>
                <a:latin typeface="+mn-lt"/>
                <a:ea typeface="+mn-ea"/>
                <a:cs typeface="+mn-cs"/>
                <a:hlinkClick r:id="rId3"/>
              </a:rPr>
              <a:t>[3]</a:t>
            </a:r>
            <a:r>
              <a:rPr lang="en-US" sz="1200" b="0" i="0" kern="1200" dirty="0">
                <a:solidFill>
                  <a:schemeClr val="tx1"/>
                </a:solidFill>
                <a:effectLst/>
                <a:latin typeface="+mn-lt"/>
                <a:ea typeface="+mn-ea"/>
                <a:cs typeface="+mn-cs"/>
              </a:rPr>
              <a:t>.)</a:t>
            </a:r>
          </a:p>
          <a:p>
            <a:pPr fontAlgn="base"/>
            <a:r>
              <a:rPr lang="en-US" sz="1200" b="0" i="0" kern="1200" dirty="0">
                <a:solidFill>
                  <a:schemeClr val="tx1"/>
                </a:solidFill>
                <a:effectLst/>
                <a:latin typeface="+mn-lt"/>
                <a:ea typeface="+mn-ea"/>
                <a:cs typeface="+mn-cs"/>
              </a:rPr>
              <a:t>One main reason for using services as components (rather than libraries) is that services are independently deployable. If you have an application </a:t>
            </a:r>
            <a:r>
              <a:rPr lang="en-US" sz="1200" b="0" i="0" u="none" strike="noStrike" kern="1200" dirty="0">
                <a:solidFill>
                  <a:schemeClr val="tx1"/>
                </a:solidFill>
                <a:effectLst/>
                <a:latin typeface="+mn-lt"/>
                <a:ea typeface="+mn-ea"/>
                <a:cs typeface="+mn-cs"/>
                <a:hlinkClick r:id="rId4"/>
              </a:rPr>
              <a:t>[4]</a:t>
            </a:r>
            <a:r>
              <a:rPr lang="en-US" sz="1200" b="0" i="0" kern="1200" dirty="0">
                <a:solidFill>
                  <a:schemeClr val="tx1"/>
                </a:solidFill>
                <a:effectLst/>
                <a:latin typeface="+mn-lt"/>
                <a:ea typeface="+mn-ea"/>
                <a:cs typeface="+mn-cs"/>
              </a:rPr>
              <a:t> that consists of a multiple libraries in a single process, a change to any single component results in having to redeploy the entire application. But if that application is decomposed into multiple services, you can expect many single service changes to only require that service to be redeployed. That's not an absolute, some changes will change service interfaces resulting in some coordination, but the aim of a good microservice architecture is to minimize these through cohesive service boundaries and evolution mechanisms in the service contracts.</a:t>
            </a:r>
          </a:p>
          <a:p>
            <a:pPr fontAlgn="base"/>
            <a:r>
              <a:rPr lang="en-US" sz="1200" b="0" i="0" kern="1200" dirty="0">
                <a:solidFill>
                  <a:schemeClr val="tx1"/>
                </a:solidFill>
                <a:effectLst/>
                <a:latin typeface="+mn-lt"/>
                <a:ea typeface="+mn-ea"/>
                <a:cs typeface="+mn-cs"/>
              </a:rPr>
              <a:t>Another consequence of using services as components is a more explicit component interface. Most languages do not have a good mechanism for defining an explicit </a:t>
            </a:r>
            <a:r>
              <a:rPr lang="en-US" sz="1200" b="0" i="0" u="none" strike="noStrike" kern="1200" dirty="0">
                <a:solidFill>
                  <a:schemeClr val="tx1"/>
                </a:solidFill>
                <a:effectLst/>
                <a:latin typeface="+mn-lt"/>
                <a:ea typeface="+mn-ea"/>
                <a:cs typeface="+mn-cs"/>
                <a:hlinkClick r:id="rId5"/>
              </a:rPr>
              <a:t>Published Interface</a:t>
            </a:r>
            <a:r>
              <a:rPr lang="en-US" sz="1200" b="0" i="0" kern="1200" dirty="0">
                <a:solidFill>
                  <a:schemeClr val="tx1"/>
                </a:solidFill>
                <a:effectLst/>
                <a:latin typeface="+mn-lt"/>
                <a:ea typeface="+mn-ea"/>
                <a:cs typeface="+mn-cs"/>
              </a:rPr>
              <a:t>. Often it's only documentation and discipline that prevents clients breaking a component's encapsulation, leading to overly-tight coupling between components. Services make it easier to avoid this by using explicit remote call mechanisms.</a:t>
            </a:r>
          </a:p>
          <a:p>
            <a:pPr fontAlgn="base"/>
            <a:r>
              <a:rPr lang="en-US" sz="1200" b="0" i="0" kern="1200" dirty="0">
                <a:solidFill>
                  <a:schemeClr val="tx1"/>
                </a:solidFill>
                <a:effectLst/>
                <a:latin typeface="+mn-lt"/>
                <a:ea typeface="+mn-ea"/>
                <a:cs typeface="+mn-cs"/>
              </a:rPr>
              <a:t>Using services like this does have downsides. Remote calls are more expensive than in-process calls, and thus remote APIs need to be coarser-grained, which is often more awkward to use. If you need to change the allocation of responsibilities between components, such movements of behavior are harder to do when you're crossing process boundaries.</a:t>
            </a:r>
          </a:p>
          <a:p>
            <a:pPr fontAlgn="base"/>
            <a:r>
              <a:rPr lang="en-US" sz="1200" b="0" i="0" kern="1200" dirty="0">
                <a:solidFill>
                  <a:schemeClr val="tx1"/>
                </a:solidFill>
                <a:effectLst/>
                <a:latin typeface="+mn-lt"/>
                <a:ea typeface="+mn-ea"/>
                <a:cs typeface="+mn-cs"/>
              </a:rPr>
              <a:t>At a first approximation, we can observe that services map to runtime processes, but that is only a first approximation. A service may consist of multiple processes that will always be developed and deployed together, such as an application process and a database that's only used by that service.</a:t>
            </a:r>
          </a:p>
          <a:p>
            <a:pPr fontAlgn="base"/>
            <a:r>
              <a:rPr lang="en-US" sz="1200" b="1" i="0" kern="1200" dirty="0">
                <a:solidFill>
                  <a:schemeClr val="tx1"/>
                </a:solidFill>
                <a:effectLst/>
                <a:latin typeface="+mn-lt"/>
                <a:ea typeface="+mn-ea"/>
                <a:cs typeface="+mn-cs"/>
              </a:rPr>
              <a:t>Organized around Business Capabilities</a:t>
            </a:r>
          </a:p>
          <a:p>
            <a:pPr fontAlgn="base"/>
            <a:r>
              <a:rPr lang="en-US" sz="1200" b="0" i="0" kern="1200" dirty="0">
                <a:solidFill>
                  <a:schemeClr val="tx1"/>
                </a:solidFill>
                <a:effectLst/>
                <a:latin typeface="+mn-lt"/>
                <a:ea typeface="+mn-ea"/>
                <a:cs typeface="+mn-cs"/>
              </a:rPr>
              <a:t>When looking to split a large application into parts, often management focuses on the technology layer, leading to UI teams, server-side logic teams, and database teams. When teams are separated along these lines, even simple changes can lead to a cross-team project taking time and budgetary approval. A smart team will </a:t>
            </a:r>
            <a:r>
              <a:rPr lang="en-US" sz="1200" b="0" i="0" kern="1200" dirty="0" err="1">
                <a:solidFill>
                  <a:schemeClr val="tx1"/>
                </a:solidFill>
                <a:effectLst/>
                <a:latin typeface="+mn-lt"/>
                <a:ea typeface="+mn-ea"/>
                <a:cs typeface="+mn-cs"/>
              </a:rPr>
              <a:t>optimise</a:t>
            </a:r>
            <a:r>
              <a:rPr lang="en-US" sz="1200" b="0" i="0" kern="1200" dirty="0">
                <a:solidFill>
                  <a:schemeClr val="tx1"/>
                </a:solidFill>
                <a:effectLst/>
                <a:latin typeface="+mn-lt"/>
                <a:ea typeface="+mn-ea"/>
                <a:cs typeface="+mn-cs"/>
              </a:rPr>
              <a:t> around this and plump for the lesser of two evils - just force the logic into whichever application they have access to. Logic everywhere in other words. This is an example of Conway's Law</a:t>
            </a:r>
            <a:r>
              <a:rPr lang="en-US" sz="1200" b="0" i="0" u="none" strike="noStrike" kern="1200" dirty="0">
                <a:solidFill>
                  <a:schemeClr val="tx1"/>
                </a:solidFill>
                <a:effectLst/>
                <a:latin typeface="+mn-lt"/>
                <a:ea typeface="+mn-ea"/>
                <a:cs typeface="+mn-cs"/>
                <a:hlinkClick r:id="rId6"/>
              </a:rPr>
              <a:t>[5]</a:t>
            </a:r>
            <a:r>
              <a:rPr lang="en-US" sz="1200" b="0" i="0" kern="1200" dirty="0">
                <a:solidFill>
                  <a:schemeClr val="tx1"/>
                </a:solidFill>
                <a:effectLst/>
                <a:latin typeface="+mn-lt"/>
                <a:ea typeface="+mn-ea"/>
                <a:cs typeface="+mn-cs"/>
              </a:rPr>
              <a:t> in action.</a:t>
            </a:r>
          </a:p>
          <a:p>
            <a:pPr fontAlgn="base"/>
            <a:r>
              <a:rPr lang="en-US" sz="1200" b="0" i="0" kern="1200" dirty="0">
                <a:solidFill>
                  <a:schemeClr val="tx1"/>
                </a:solidFill>
                <a:effectLst/>
                <a:latin typeface="+mn-lt"/>
                <a:ea typeface="+mn-ea"/>
                <a:cs typeface="+mn-cs"/>
              </a:rPr>
              <a:t>Any organization that designs a system (defined broadly) will produce a design whose structure is a copy of the organization's communication structure.</a:t>
            </a:r>
          </a:p>
          <a:p>
            <a:pPr fontAlgn="base"/>
            <a:r>
              <a:rPr lang="en-US" sz="1200" b="0" i="0" kern="1200" dirty="0">
                <a:solidFill>
                  <a:schemeClr val="tx1"/>
                </a:solidFill>
                <a:effectLst/>
                <a:latin typeface="+mn-lt"/>
                <a:ea typeface="+mn-ea"/>
                <a:cs typeface="+mn-cs"/>
              </a:rPr>
              <a:t>The microservice approach to division is different, splitting up into services organized around </a:t>
            </a:r>
            <a:r>
              <a:rPr lang="en-US" sz="1200" b="1" i="0" kern="1200" dirty="0">
                <a:solidFill>
                  <a:schemeClr val="tx1"/>
                </a:solidFill>
                <a:effectLst/>
                <a:latin typeface="+mn-lt"/>
                <a:ea typeface="+mn-ea"/>
                <a:cs typeface="+mn-cs"/>
              </a:rPr>
              <a:t>business capability</a:t>
            </a:r>
            <a:r>
              <a:rPr lang="en-US" sz="1200" b="0" i="0" kern="1200" dirty="0">
                <a:solidFill>
                  <a:schemeClr val="tx1"/>
                </a:solidFill>
                <a:effectLst/>
                <a:latin typeface="+mn-lt"/>
                <a:ea typeface="+mn-ea"/>
                <a:cs typeface="+mn-cs"/>
              </a:rPr>
              <a:t>. Such services take a broad-stack implementation of software for that business area, including user-interface, </a:t>
            </a:r>
            <a:r>
              <a:rPr lang="en-US" sz="1200" b="0" i="0" kern="1200" dirty="0" err="1">
                <a:solidFill>
                  <a:schemeClr val="tx1"/>
                </a:solidFill>
                <a:effectLst/>
                <a:latin typeface="+mn-lt"/>
                <a:ea typeface="+mn-ea"/>
                <a:cs typeface="+mn-cs"/>
              </a:rPr>
              <a:t>persistant</a:t>
            </a:r>
            <a:r>
              <a:rPr lang="en-US" sz="1200" b="0" i="0" kern="1200" dirty="0">
                <a:solidFill>
                  <a:schemeClr val="tx1"/>
                </a:solidFill>
                <a:effectLst/>
                <a:latin typeface="+mn-lt"/>
                <a:ea typeface="+mn-ea"/>
                <a:cs typeface="+mn-cs"/>
              </a:rPr>
              <a:t> storage, and any external collaborations. Consequently the teams are cross-functional, including the full range of skills required for the development: user-experience, database, and project management.</a:t>
            </a:r>
          </a:p>
          <a:p>
            <a:pPr fontAlgn="base"/>
            <a:endParaRPr lang="en-US" sz="1200" b="0" i="0" kern="1200" dirty="0">
              <a:solidFill>
                <a:schemeClr val="tx1"/>
              </a:solidFill>
              <a:effectLst/>
              <a:latin typeface="+mn-lt"/>
              <a:ea typeface="+mn-ea"/>
              <a:cs typeface="+mn-cs"/>
            </a:endParaRPr>
          </a:p>
          <a:p>
            <a:pPr fontAlgn="base"/>
            <a:r>
              <a:rPr lang="en-US" sz="1200" b="1" i="0" kern="1200" dirty="0">
                <a:solidFill>
                  <a:schemeClr val="tx1"/>
                </a:solidFill>
                <a:effectLst/>
                <a:latin typeface="+mn-lt"/>
                <a:ea typeface="+mn-ea"/>
                <a:cs typeface="+mn-cs"/>
              </a:rPr>
              <a:t>Products not Projects</a:t>
            </a:r>
          </a:p>
          <a:p>
            <a:pPr fontAlgn="base"/>
            <a:r>
              <a:rPr lang="en-US" sz="1200" b="0" i="0" kern="1200" dirty="0">
                <a:solidFill>
                  <a:schemeClr val="tx1"/>
                </a:solidFill>
                <a:effectLst/>
                <a:latin typeface="+mn-lt"/>
                <a:ea typeface="+mn-ea"/>
                <a:cs typeface="+mn-cs"/>
              </a:rPr>
              <a:t>Most application development efforts that we see use a project model: where the aim is to deliver some piece of software which is then considered to be completed. On completion the software is handed over to a maintenance organization and the project team that built it is disbanded.</a:t>
            </a:r>
          </a:p>
          <a:p>
            <a:pPr fontAlgn="base"/>
            <a:r>
              <a:rPr lang="en-US" sz="1200" b="0" i="0" kern="1200" dirty="0">
                <a:solidFill>
                  <a:schemeClr val="tx1"/>
                </a:solidFill>
                <a:effectLst/>
                <a:latin typeface="+mn-lt"/>
                <a:ea typeface="+mn-ea"/>
                <a:cs typeface="+mn-cs"/>
              </a:rPr>
              <a:t>Microservice proponents tend to avoid this model, preferring instead the notion that a team should own a product over its full lifetime. A common inspiration for this is Amazon's notion of </a:t>
            </a:r>
            <a:r>
              <a:rPr lang="en-US" sz="1200" b="0" i="0" u="none" strike="noStrike" kern="1200" dirty="0">
                <a:solidFill>
                  <a:schemeClr val="tx1"/>
                </a:solidFill>
                <a:effectLst/>
                <a:latin typeface="+mn-lt"/>
                <a:ea typeface="+mn-ea"/>
                <a:cs typeface="+mn-cs"/>
                <a:hlinkClick r:id="rId7"/>
              </a:rPr>
              <a:t>"you build, you run it"</a:t>
            </a:r>
            <a:r>
              <a:rPr lang="en-US" sz="1200" b="0" i="0" kern="1200" dirty="0">
                <a:solidFill>
                  <a:schemeClr val="tx1"/>
                </a:solidFill>
                <a:effectLst/>
                <a:latin typeface="+mn-lt"/>
                <a:ea typeface="+mn-ea"/>
                <a:cs typeface="+mn-cs"/>
              </a:rPr>
              <a:t> where a development team takes full responsibility for the software in production. This brings developers into day-to-day contact with how their software behaves in production and increases contact with their users, as they have to take on at least some of the support burden.</a:t>
            </a:r>
          </a:p>
          <a:p>
            <a:pPr fontAlgn="base"/>
            <a:r>
              <a:rPr lang="en-US" sz="1200" b="0" i="0" kern="1200" dirty="0">
                <a:solidFill>
                  <a:schemeClr val="tx1"/>
                </a:solidFill>
                <a:effectLst/>
                <a:latin typeface="+mn-lt"/>
                <a:ea typeface="+mn-ea"/>
                <a:cs typeface="+mn-cs"/>
              </a:rPr>
              <a:t>The product mentality, ties in with the linkage to business capabilities. Rather than looking at the software as a set of functionality to be completed, there is an on-going relationship where the question is how can software assist its users to enhance the business capability.</a:t>
            </a:r>
          </a:p>
          <a:p>
            <a:pPr fontAlgn="base"/>
            <a:r>
              <a:rPr lang="en-US" sz="1200" b="0" i="0" kern="1200" dirty="0">
                <a:solidFill>
                  <a:schemeClr val="tx1"/>
                </a:solidFill>
                <a:effectLst/>
                <a:latin typeface="+mn-lt"/>
                <a:ea typeface="+mn-ea"/>
                <a:cs typeface="+mn-cs"/>
              </a:rPr>
              <a:t>There's no reason why this same approach can't be taken with monolithic applications, but the smaller granularity of services can make it easier to create the personal relationships between service developers and their users.</a:t>
            </a: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17</a:t>
            </a:fld>
            <a:endParaRPr lang="en-US"/>
          </a:p>
        </p:txBody>
      </p:sp>
    </p:spTree>
    <p:extLst>
      <p:ext uri="{BB962C8B-B14F-4D97-AF65-F5344CB8AC3E}">
        <p14:creationId xmlns:p14="http://schemas.microsoft.com/office/powerpoint/2010/main" val="1848010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
            <a:r>
              <a:rPr lang="en-US" sz="1200" b="0" i="0" u="none" strike="noStrike" kern="1200" dirty="0">
                <a:solidFill>
                  <a:schemeClr val="tx1"/>
                </a:solidFill>
                <a:effectLst/>
                <a:latin typeface="+mn-lt"/>
                <a:ea typeface="+mn-ea"/>
                <a:cs typeface="+mn-cs"/>
              </a:rPr>
              <a:t>Conway's law was not intended as a joke or a Zen </a:t>
            </a:r>
            <a:r>
              <a:rPr lang="en-US" sz="1200" b="0" i="0" u="none" strike="noStrike" kern="1200" dirty="0" err="1">
                <a:solidFill>
                  <a:schemeClr val="tx1"/>
                </a:solidFill>
                <a:effectLst/>
                <a:latin typeface="+mn-lt"/>
                <a:ea typeface="+mn-ea"/>
                <a:cs typeface="+mn-cs"/>
              </a:rPr>
              <a:t>koan</a:t>
            </a:r>
            <a:r>
              <a:rPr lang="en-US" sz="1200" b="0" i="0" u="none" strike="noStrike" kern="1200" dirty="0">
                <a:solidFill>
                  <a:schemeClr val="tx1"/>
                </a:solidFill>
                <a:effectLst/>
                <a:latin typeface="+mn-lt"/>
                <a:ea typeface="+mn-ea"/>
                <a:cs typeface="+mn-cs"/>
              </a:rPr>
              <a:t>, but as a valid sociological observation. It is a consequence of the fact that two software modules A and B cannot interface correctly with each other unless the designer and implementer of A communicates with the designer and implementer of B. Thus the interface structure of a software system </a:t>
            </a:r>
            <a:r>
              <a:rPr lang="en-US" sz="1200" b="0" i="1" u="none" strike="noStrike" kern="1200" dirty="0">
                <a:solidFill>
                  <a:schemeClr val="tx1"/>
                </a:solidFill>
                <a:effectLst/>
                <a:latin typeface="+mn-lt"/>
                <a:ea typeface="+mn-ea"/>
                <a:cs typeface="+mn-cs"/>
              </a:rPr>
              <a:t>necessarily</a:t>
            </a:r>
            <a:r>
              <a:rPr lang="en-US" sz="1200" b="0" i="0" u="none" strike="noStrike" kern="1200" dirty="0">
                <a:solidFill>
                  <a:schemeClr val="tx1"/>
                </a:solidFill>
                <a:effectLst/>
                <a:latin typeface="+mn-lt"/>
                <a:ea typeface="+mn-ea"/>
                <a:cs typeface="+mn-cs"/>
              </a:rPr>
              <a:t> will show a congruence with the social structure of the organization that produced it.</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An important observation</a:t>
            </a:r>
            <a:r>
              <a:rPr lang="en-US" sz="1200" b="0" i="0" u="none" strike="noStrike" kern="1200" baseline="0" dirty="0">
                <a:solidFill>
                  <a:schemeClr val="tx1"/>
                </a:solidFill>
                <a:effectLst/>
                <a:latin typeface="+mn-lt"/>
                <a:ea typeface="+mn-ea"/>
                <a:cs typeface="+mn-cs"/>
              </a:rPr>
              <a:t> for CTO’s is that b</a:t>
            </a:r>
            <a:r>
              <a:rPr lang="en-US" sz="1200" b="0" i="0" u="none" strike="noStrike" kern="1200" dirty="0">
                <a:solidFill>
                  <a:schemeClr val="tx1"/>
                </a:solidFill>
                <a:effectLst/>
                <a:latin typeface="+mn-lt"/>
                <a:ea typeface="+mn-ea"/>
                <a:cs typeface="+mn-cs"/>
              </a:rPr>
              <a:t>ecause the design that occurs first is almost never the best possible, the prevailing system concept may need to change. Therefore, an important value to convey in an organization is flexibility. A</a:t>
            </a:r>
            <a:r>
              <a:rPr lang="en-US" sz="1200" b="0" i="0" u="none" strike="noStrike" kern="1200" baseline="0" dirty="0">
                <a:solidFill>
                  <a:schemeClr val="tx1"/>
                </a:solidFill>
                <a:effectLst/>
                <a:latin typeface="+mn-lt"/>
                <a:ea typeface="+mn-ea"/>
                <a:cs typeface="+mn-cs"/>
              </a:rPr>
              <a:t>n organization that value flexibility will also produce more flexible design that can adapt and so survive longer.</a:t>
            </a:r>
            <a:r>
              <a:rPr lang="en-US" sz="1200" b="0" i="0" u="none" strike="noStrike"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18</a:t>
            </a:fld>
            <a:endParaRPr lang="en-US"/>
          </a:p>
        </p:txBody>
      </p:sp>
    </p:spTree>
    <p:extLst>
      <p:ext uri="{BB962C8B-B14F-4D97-AF65-F5344CB8AC3E}">
        <p14:creationId xmlns:p14="http://schemas.microsoft.com/office/powerpoint/2010/main" val="1240657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19</a:t>
            </a:fld>
            <a:endParaRPr lang="en-US"/>
          </a:p>
        </p:txBody>
      </p:sp>
    </p:spTree>
    <p:extLst>
      <p:ext uri="{BB962C8B-B14F-4D97-AF65-F5344CB8AC3E}">
        <p14:creationId xmlns:p14="http://schemas.microsoft.com/office/powerpoint/2010/main" val="1926507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try to model a larger domain, it gets progressively harder to build a single unified model. Different groups of people will use subtly different vocabularies in different parts of a large organization. The precision of modeling rapidly runs into this, often leading to a lot of confusion. Typically this confusion focuses on the central concepts of the domain. Early in my career I worked with a electricity utility - here the word "meter" meant subtly different things to different parts of the organization: was it the connection between the grid and a location, the grid and a customer, the physical meter itself (which could be replaced if faulty). These subtle </a:t>
            </a:r>
            <a:r>
              <a:rPr lang="en-US" dirty="0" err="1">
                <a:hlinkClick r:id="rId3"/>
              </a:rPr>
              <a:t>polysemes</a:t>
            </a:r>
            <a:r>
              <a:rPr lang="en-US" dirty="0"/>
              <a:t> could be smoothed over in conversation but not in the precise world of computers. Time and time again I see this confusion recur with </a:t>
            </a:r>
            <a:r>
              <a:rPr lang="en-US" dirty="0" err="1"/>
              <a:t>polysemes</a:t>
            </a:r>
            <a:r>
              <a:rPr lang="en-US" dirty="0"/>
              <a:t> like "Customer" and "Product".</a:t>
            </a:r>
          </a:p>
          <a:p>
            <a:r>
              <a:rPr lang="en-US" dirty="0"/>
              <a:t>In those younger days we were advised to build a unified model of the entire business, but DDD recognizes that we've learned that "total unification of the domain model for a large system will not be feasible or cost-effective" </a:t>
            </a:r>
            <a:r>
              <a:rPr lang="en-US" dirty="0">
                <a:hlinkClick r:id="rId4"/>
              </a:rPr>
              <a:t>[1]</a:t>
            </a:r>
            <a:r>
              <a:rPr lang="en-US" dirty="0"/>
              <a:t>. So instead DDD divides up a large system into Bounded Contexts, each of which can have a unified model - essentially a way of structuring </a:t>
            </a:r>
            <a:r>
              <a:rPr lang="en-US" dirty="0" err="1">
                <a:hlinkClick r:id="rId5"/>
              </a:rPr>
              <a:t>MultipleCanonicalModels</a:t>
            </a:r>
            <a:r>
              <a:rPr lang="en-US" dirty="0"/>
              <a:t>.</a:t>
            </a:r>
          </a:p>
          <a:p>
            <a:r>
              <a:rPr lang="en-US" dirty="0"/>
              <a:t>Bounded Contexts have both unrelated concepts (such as a support ticket only existing in a customer support context) but also share concepts (such as products and customers). Different contexts may have completely different models of common concepts with mechanisms to map between these </a:t>
            </a:r>
            <a:r>
              <a:rPr lang="en-US" dirty="0" err="1"/>
              <a:t>polysemic</a:t>
            </a:r>
            <a:r>
              <a:rPr lang="en-US" dirty="0"/>
              <a:t> concepts for integration. Several DDD patterns explore alternative relationships between contexts.</a:t>
            </a:r>
          </a:p>
          <a:p>
            <a:endParaRPr lang="en-US" dirty="0"/>
          </a:p>
          <a:p>
            <a:r>
              <a:rPr lang="en-US" dirty="0"/>
              <a:t>DDD's strategic design goes on to describe a variety of ways that you have relationships between Bounded Contexts. It's usually worthwhile to depict these using a context map.</a:t>
            </a:r>
          </a:p>
          <a:p>
            <a:endParaRPr lang="en-US" dirty="0"/>
          </a:p>
          <a:p>
            <a:r>
              <a:rPr lang="en-US" dirty="0"/>
              <a:t>A microservice is therefore like a Bounded Context, but it also specifies that it is a distributed service. It is built as a separate process for each Bounded Context, and it must use the distributed protocols noted earlier, like HTTP/HTTPS, </a:t>
            </a:r>
            <a:r>
              <a:rPr lang="en-US" dirty="0" err="1"/>
              <a:t>WebSockets</a:t>
            </a:r>
            <a:r>
              <a:rPr lang="en-US" dirty="0"/>
              <a:t>, or AMQP. The Bounded Context pattern, however, does not specify whether the Bounded Context is a distributed service or if it is simply a logical boundary (such as a generic subsystem) within a monolithic-deployment application.  </a:t>
            </a:r>
          </a:p>
          <a:p>
            <a:r>
              <a:rPr lang="en-US" dirty="0"/>
              <a:t>It is important to highlight that defining a service for each Bounded Context is a good place to start. But you do not have to constrain your design to it. Sometimes you must design a Bounded Context or business microservice composed of several physical services. But ultimately, both patterns—Bounded Context and microservice—are closely related. </a:t>
            </a:r>
          </a:p>
          <a:p>
            <a:r>
              <a:rPr lang="en-US" dirty="0"/>
              <a:t>DDD benefits from microservices by getting real boundaries in the form of distributed microservices. But ideas like not sharing the model between microservices are what you also want in a Bounded Context.</a:t>
            </a:r>
          </a:p>
        </p:txBody>
      </p:sp>
      <p:sp>
        <p:nvSpPr>
          <p:cNvPr id="4" name="Slide Number Placeholder 3"/>
          <p:cNvSpPr>
            <a:spLocks noGrp="1"/>
          </p:cNvSpPr>
          <p:nvPr>
            <p:ph type="sldNum" sz="quarter" idx="10"/>
          </p:nvPr>
        </p:nvSpPr>
        <p:spPr/>
        <p:txBody>
          <a:bodyPr/>
          <a:lstStyle/>
          <a:p>
            <a:fld id="{69B71B36-6FC6-45FD-9849-377103CDD178}" type="slidenum">
              <a:rPr lang="en-US" smtClean="0"/>
              <a:t>20</a:t>
            </a:fld>
            <a:endParaRPr lang="en-US"/>
          </a:p>
        </p:txBody>
      </p:sp>
    </p:spTree>
    <p:extLst>
      <p:ext uri="{BB962C8B-B14F-4D97-AF65-F5344CB8AC3E}">
        <p14:creationId xmlns:p14="http://schemas.microsoft.com/office/powerpoint/2010/main" val="3279873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What is Docker? </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Docker is an open-source project for automating the deployment of applications as portable, self-sufficient containers that can run on the cloud or on-premises. Docker is also a company that promotes and evolves this technology, working in collaboration with cloud, Linux, and Windows vendors, including Microsoft.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21</a:t>
            </a:fld>
            <a:endParaRPr lang="en-US"/>
          </a:p>
        </p:txBody>
      </p:sp>
    </p:spTree>
    <p:extLst>
      <p:ext uri="{BB962C8B-B14F-4D97-AF65-F5344CB8AC3E}">
        <p14:creationId xmlns:p14="http://schemas.microsoft.com/office/powerpoint/2010/main" val="4188097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From that point forward, every deployment runs in the same environment. Every container uses the same OS version, has the same version of dependencies installed, uses the same framework, and is built using the same process.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addition, developers can all run the application in this consistent environment. Issues that only appear with certain versions will appear immediately for developers rather than surfacing in a staging or production environment. Differences between the development environments among the development team matter less once applications run in containers.   </a:t>
            </a:r>
          </a:p>
          <a:p>
            <a:r>
              <a:rPr lang="en-US" sz="1200" b="0" i="0" u="none" strike="noStrike" kern="1200" baseline="0" dirty="0">
                <a:solidFill>
                  <a:schemeClr val="tx1"/>
                </a:solidFill>
                <a:latin typeface="+mn-lt"/>
                <a:ea typeface="+mn-ea"/>
                <a:cs typeface="+mn-cs"/>
              </a:rPr>
              <a:t>Finally, containerized applications translates to better </a:t>
            </a:r>
            <a:r>
              <a:rPr lang="en-US" sz="1200" b="0" i="0" u="none" strike="noStrike" kern="1200" baseline="0" dirty="0" err="1">
                <a:solidFill>
                  <a:schemeClr val="tx1"/>
                </a:solidFill>
                <a:latin typeface="+mn-lt"/>
                <a:ea typeface="+mn-ea"/>
                <a:cs typeface="+mn-cs"/>
              </a:rPr>
              <a:t>ressource</a:t>
            </a:r>
            <a:r>
              <a:rPr lang="en-US" sz="1200" b="0" i="0" u="none" strike="noStrike" kern="1200" baseline="0" dirty="0">
                <a:solidFill>
                  <a:schemeClr val="tx1"/>
                </a:solidFill>
                <a:latin typeface="+mn-lt"/>
                <a:ea typeface="+mn-ea"/>
                <a:cs typeface="+mn-cs"/>
              </a:rPr>
              <a:t> utilizations, you can put more apps on a VM and still have isolations between these apps.</a:t>
            </a:r>
          </a:p>
          <a:p>
            <a:endParaRPr lang="nl-BE" dirty="0"/>
          </a:p>
          <a:p>
            <a:r>
              <a:rPr lang="en-US" sz="1200" b="0" i="0" u="none" strike="noStrike" kern="1200" baseline="0" dirty="0">
                <a:solidFill>
                  <a:schemeClr val="tx1"/>
                </a:solidFill>
                <a:latin typeface="+mn-lt"/>
                <a:ea typeface="+mn-ea"/>
                <a:cs typeface="+mn-cs"/>
              </a:rPr>
              <a:t>Developers can use development environments on Windows, Linux, or </a:t>
            </a:r>
            <a:r>
              <a:rPr lang="en-US" sz="1200" b="0" i="0" u="none" strike="noStrike" kern="1200" baseline="0" dirty="0" err="1">
                <a:solidFill>
                  <a:schemeClr val="tx1"/>
                </a:solidFill>
                <a:latin typeface="+mn-lt"/>
                <a:ea typeface="+mn-ea"/>
                <a:cs typeface="+mn-cs"/>
              </a:rPr>
              <a:t>macOS</a:t>
            </a:r>
            <a:r>
              <a:rPr lang="en-US" sz="1200" b="0" i="0" u="none" strike="noStrike" kern="1200" baseline="0" dirty="0">
                <a:solidFill>
                  <a:schemeClr val="tx1"/>
                </a:solidFill>
                <a:latin typeface="+mn-lt"/>
                <a:ea typeface="+mn-ea"/>
                <a:cs typeface="+mn-cs"/>
              </a:rPr>
              <a:t>. On the development computer, the developer runs a Docker host where Docker images are deployed, including the app and its dependencies.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Because containers require far fewer resources (for example, they do not need a full OS), they are easy to deploy and they start fast. This allows you to have higher density, meaning that it allows you to run more services on the same hardware unit, thereby reducing costs.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a side effect of running on the same kernel, you get less isolation than VMs.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main goal of an image is that it makes the environment (dependencies) the same across different deployments. This means that you can debug it on your machine and then deploy it to another machine with the same environment guaranteed. </a:t>
            </a:r>
          </a:p>
          <a:p>
            <a:r>
              <a:rPr lang="en-US" sz="1200" b="0" i="0" u="none" strike="noStrike" kern="1200" baseline="0" dirty="0">
                <a:solidFill>
                  <a:schemeClr val="tx1"/>
                </a:solidFill>
                <a:latin typeface="+mn-lt"/>
                <a:ea typeface="+mn-ea"/>
                <a:cs typeface="+mn-cs"/>
              </a:rPr>
              <a:t>A container image is a way to package an app or service and deploy it in a reliable and reproducible way. You could say that Docker is not only a technology, but also a philosophy and a process. </a:t>
            </a:r>
          </a:p>
          <a:p>
            <a:r>
              <a:rPr lang="en-US" sz="1200" b="0" i="0" u="none" strike="noStrike" kern="1200" baseline="0" dirty="0">
                <a:solidFill>
                  <a:schemeClr val="tx1"/>
                </a:solidFill>
                <a:latin typeface="+mn-lt"/>
                <a:ea typeface="+mn-ea"/>
                <a:cs typeface="+mn-cs"/>
              </a:rPr>
              <a:t>When using Docker, you will not hear developers say, “It works on my machine, why not in production?” They can simply say, “It runs on Docker,” because the packaged Docker application can be executed on any supported Docker environment, and it will run the way it was intended to on all deployment targets (Dev, QA, staging, production, etc.).</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Finer-grained execution environments</a:t>
            </a:r>
          </a:p>
          <a:p>
            <a:r>
              <a:rPr lang="en-US" sz="1200" b="0" i="0" kern="1200" dirty="0">
                <a:solidFill>
                  <a:schemeClr val="tx1"/>
                </a:solidFill>
                <a:effectLst/>
                <a:latin typeface="+mn-lt"/>
                <a:ea typeface="+mn-ea"/>
                <a:cs typeface="+mn-cs"/>
              </a:rPr>
              <a:t>Containers, by contrast, perform execution isolation at the operating system level. Here, a single operating system instance can support multiple containers, each running within its own, separate execution environment. By running multiple components on a single operating system you reduce overhead, freeing up processing power for your application components.</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Compose</a:t>
            </a:r>
            <a:r>
              <a:rPr lang="en-US" sz="1200" b="0" i="0" u="none" strike="noStrike" kern="1200" baseline="0" dirty="0">
                <a:solidFill>
                  <a:schemeClr val="tx1"/>
                </a:solidFill>
                <a:latin typeface="+mn-lt"/>
                <a:ea typeface="+mn-ea"/>
                <a:cs typeface="+mn-cs"/>
              </a:rPr>
              <a:t>: A command-line tool and YAML file format with metadata for defining and running multi-container applications. You define a single application based on multiple images with one or more .</a:t>
            </a:r>
            <a:r>
              <a:rPr lang="en-US" sz="1200" b="0" i="0" u="none" strike="noStrike" kern="1200" baseline="0" dirty="0" err="1">
                <a:solidFill>
                  <a:schemeClr val="tx1"/>
                </a:solidFill>
                <a:latin typeface="+mn-lt"/>
                <a:ea typeface="+mn-ea"/>
                <a:cs typeface="+mn-cs"/>
              </a:rPr>
              <a:t>yml</a:t>
            </a:r>
            <a:r>
              <a:rPr lang="en-US" sz="1200" b="0" i="0" u="none" strike="noStrike" kern="1200" baseline="0" dirty="0">
                <a:solidFill>
                  <a:schemeClr val="tx1"/>
                </a:solidFill>
                <a:latin typeface="+mn-lt"/>
                <a:ea typeface="+mn-ea"/>
                <a:cs typeface="+mn-cs"/>
              </a:rPr>
              <a:t> files that can override values depending on the environment. After you have created the definitions, you can deploy the whole multi-container application with a single command (</a:t>
            </a:r>
            <a:r>
              <a:rPr lang="en-US" sz="1200" b="0" i="0" u="none" strike="noStrike" kern="1200" baseline="0" dirty="0" err="1">
                <a:solidFill>
                  <a:schemeClr val="tx1"/>
                </a:solidFill>
                <a:latin typeface="+mn-lt"/>
                <a:ea typeface="+mn-ea"/>
                <a:cs typeface="+mn-cs"/>
              </a:rPr>
              <a:t>docker</a:t>
            </a:r>
            <a:r>
              <a:rPr lang="en-US" sz="1200" b="0" i="0" u="none" strike="noStrike" kern="1200" baseline="0" dirty="0">
                <a:solidFill>
                  <a:schemeClr val="tx1"/>
                </a:solidFill>
                <a:latin typeface="+mn-lt"/>
                <a:ea typeface="+mn-ea"/>
                <a:cs typeface="+mn-cs"/>
              </a:rPr>
              <a:t>-compose up) that creates a container per image on the Docker host. </a:t>
            </a:r>
          </a:p>
          <a:p>
            <a:r>
              <a:rPr lang="en-US" sz="1200" b="1" i="0" u="none" strike="noStrike" kern="1200" baseline="0" dirty="0">
                <a:solidFill>
                  <a:schemeClr val="tx1"/>
                </a:solidFill>
                <a:latin typeface="+mn-lt"/>
                <a:ea typeface="+mn-ea"/>
                <a:cs typeface="+mn-cs"/>
              </a:rPr>
              <a:t>Cluster</a:t>
            </a:r>
            <a:r>
              <a:rPr lang="en-US" sz="1200" b="0" i="0" u="none" strike="noStrike" kern="1200" baseline="0" dirty="0">
                <a:solidFill>
                  <a:schemeClr val="tx1"/>
                </a:solidFill>
                <a:latin typeface="+mn-lt"/>
                <a:ea typeface="+mn-ea"/>
                <a:cs typeface="+mn-cs"/>
              </a:rPr>
              <a:t>: A collection of Docker hosts exposed as if it were a single virtual Docker host, so that the application can scale to multiple instances of the services spread across multiple hosts within the cluster. Docker clusters can be created with Docker Swarm, Mesosphere DC/OS, Kubernetes, and Azure Service Fabric. (If you use Docker Swarm for managing a cluster, you typically refer to the cluster as a </a:t>
            </a:r>
            <a:r>
              <a:rPr lang="en-US" sz="1200" b="0" i="1" u="none" strike="noStrike" kern="1200" baseline="0" dirty="0">
                <a:solidFill>
                  <a:schemeClr val="tx1"/>
                </a:solidFill>
                <a:latin typeface="+mn-lt"/>
                <a:ea typeface="+mn-ea"/>
                <a:cs typeface="+mn-cs"/>
              </a:rPr>
              <a:t>swarm </a:t>
            </a:r>
            <a:r>
              <a:rPr lang="en-US" sz="1200" b="0" i="0" u="none" strike="noStrike" kern="1200" baseline="0" dirty="0">
                <a:solidFill>
                  <a:schemeClr val="tx1"/>
                </a:solidFill>
                <a:latin typeface="+mn-lt"/>
                <a:ea typeface="+mn-ea"/>
                <a:cs typeface="+mn-cs"/>
              </a:rPr>
              <a:t>instead of a cluster.) </a:t>
            </a:r>
          </a:p>
          <a:p>
            <a:r>
              <a:rPr lang="en-US" sz="1200" b="1" i="0" u="none" strike="noStrike" kern="1200" baseline="0" dirty="0">
                <a:solidFill>
                  <a:schemeClr val="tx1"/>
                </a:solidFill>
                <a:latin typeface="+mn-lt"/>
                <a:ea typeface="+mn-ea"/>
                <a:cs typeface="+mn-cs"/>
              </a:rPr>
              <a:t>Orchestrator</a:t>
            </a:r>
            <a:r>
              <a:rPr lang="en-US" sz="1200" b="0" i="0" u="none" strike="noStrike" kern="1200" baseline="0" dirty="0">
                <a:solidFill>
                  <a:schemeClr val="tx1"/>
                </a:solidFill>
                <a:latin typeface="+mn-lt"/>
                <a:ea typeface="+mn-ea"/>
                <a:cs typeface="+mn-cs"/>
              </a:rPr>
              <a:t>: A tool that simplifies management of clusters and Docker hosts. Orchestrators enable you to manage their images, containers, and hosts through a command line interface (CLI) or a graphical UI. You can manage container networking, configurations, load balancing, service discovery, high availability, Docker host configuration, and more. An orchestrator is responsible for running, distributing, scaling, and healing workloads across a collection of nodes. Typically, orchestrator products are the same products that provide cluster infrastructure, like Mesosphere DC/OS, Kubernetes, Docker Swarm, and Azure Service Fabric.  </a:t>
            </a:r>
          </a:p>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22</a:t>
            </a:fld>
            <a:endParaRPr lang="en-US"/>
          </a:p>
        </p:txBody>
      </p:sp>
    </p:spTree>
    <p:extLst>
      <p:ext uri="{BB962C8B-B14F-4D97-AF65-F5344CB8AC3E}">
        <p14:creationId xmlns:p14="http://schemas.microsoft.com/office/powerpoint/2010/main" val="541742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term micro in microservice suggest that services should be decomposed in very small units.  </a:t>
            </a:r>
            <a:r>
              <a:rPr lang="en-US" sz="1200" u="sng" kern="1200" dirty="0">
                <a:solidFill>
                  <a:schemeClr val="tx1"/>
                </a:solidFill>
                <a:effectLst/>
                <a:latin typeface="+mn-lt"/>
                <a:ea typeface="+mn-ea"/>
                <a:cs typeface="+mn-cs"/>
                <a:hlinkClick r:id="rId3"/>
              </a:rPr>
              <a:t>Martin Fowler</a:t>
            </a:r>
            <a:r>
              <a:rPr lang="en-US" sz="1200" kern="1200" dirty="0">
                <a:solidFill>
                  <a:schemeClr val="tx1"/>
                </a:solidFill>
                <a:effectLst/>
                <a:latin typeface="+mn-lt"/>
                <a:ea typeface="+mn-ea"/>
                <a:cs typeface="+mn-cs"/>
              </a:rPr>
              <a:t> recommend a size range that varies between a service-per-person and a service-per-dozen-people meaning that a microservice should not be maintained by a team of more than a dozen people.  This follows the notion of the Two Pizza Team organizations used at Amazon.  Following my own experience, micro services are maintained by small multidisciplinary teams varying between two to six people.   More important is the domain surface the micro service covers.  DDD advise to divide a unified model in smaller units named bounded context. Defining a service as covering no more than one bounded context is a comfortable way to constraint the size of your services.</a:t>
            </a:r>
          </a:p>
          <a:p>
            <a:r>
              <a:rPr lang="en-US" sz="1200" kern="1200" dirty="0">
                <a:solidFill>
                  <a:schemeClr val="tx1"/>
                </a:solidFill>
                <a:effectLst/>
                <a:latin typeface="+mn-lt"/>
                <a:ea typeface="+mn-ea"/>
                <a:cs typeface="+mn-cs"/>
              </a:rPr>
              <a:t>So, cohesion is certainly a good way to define the service boundaries but in my opinion, this does not matter that much. A factor that is far more concrete is the speed and comfort with which developers can work on the service.  Developers that can get rapid feedback on their work by building rapidly, debug easily and test their code continuously on their own pc are in a far better position that those that have to deploy the system to an integration environment and wait for other </a:t>
            </a:r>
            <a:r>
              <a:rPr lang="en-US" sz="1200" kern="1200" dirty="0" err="1">
                <a:solidFill>
                  <a:schemeClr val="tx1"/>
                </a:solidFill>
                <a:effectLst/>
                <a:latin typeface="+mn-lt"/>
                <a:ea typeface="+mn-ea"/>
                <a:cs typeface="+mn-cs"/>
              </a:rPr>
              <a:t>devs</a:t>
            </a:r>
            <a:r>
              <a:rPr lang="en-US" sz="1200" kern="1200" dirty="0">
                <a:solidFill>
                  <a:schemeClr val="tx1"/>
                </a:solidFill>
                <a:effectLst/>
                <a:latin typeface="+mn-lt"/>
                <a:ea typeface="+mn-ea"/>
                <a:cs typeface="+mn-cs"/>
              </a:rPr>
              <a:t> to deploy their code before they can test their own work. </a:t>
            </a:r>
          </a:p>
          <a:p>
            <a:r>
              <a:rPr lang="en-US" sz="1200" kern="1200" dirty="0">
                <a:solidFill>
                  <a:schemeClr val="tx1"/>
                </a:solidFill>
                <a:effectLst/>
                <a:latin typeface="+mn-lt"/>
                <a:ea typeface="+mn-ea"/>
                <a:cs typeface="+mn-cs"/>
              </a:rPr>
              <a:t>Therefore, I think that size of the service does not matter that much.  What’s really important is that the architecture of the system should account for autonomy.  </a:t>
            </a:r>
          </a:p>
          <a:p>
            <a:r>
              <a:rPr lang="en-US" sz="1200" kern="1200" dirty="0">
                <a:solidFill>
                  <a:schemeClr val="tx1"/>
                </a:solidFill>
                <a:effectLst/>
                <a:latin typeface="+mn-lt"/>
                <a:ea typeface="+mn-ea"/>
                <a:cs typeface="+mn-cs"/>
              </a:rPr>
              <a:t>Rather than emphasizing one rigid size for microservices, I prefer to make sure my services adheres to different forms of autonomy:</a:t>
            </a:r>
          </a:p>
          <a:p>
            <a:pPr lvl="0"/>
            <a:r>
              <a:rPr lang="en-US" sz="1200" kern="1200" dirty="0">
                <a:solidFill>
                  <a:schemeClr val="tx1"/>
                </a:solidFill>
                <a:effectLst/>
                <a:latin typeface="+mn-lt"/>
                <a:ea typeface="+mn-ea"/>
                <a:cs typeface="+mn-cs"/>
              </a:rPr>
              <a:t>Runtime autonomy: The system should survive during a certain amount of time to a failure of one of its parts.</a:t>
            </a:r>
          </a:p>
          <a:p>
            <a:pPr lvl="0"/>
            <a:r>
              <a:rPr lang="en-US" sz="1200" kern="1200" dirty="0">
                <a:solidFill>
                  <a:schemeClr val="tx1"/>
                </a:solidFill>
                <a:effectLst/>
                <a:latin typeface="+mn-lt"/>
                <a:ea typeface="+mn-ea"/>
                <a:cs typeface="+mn-cs"/>
              </a:rPr>
              <a:t>Testing autonomy: One should be able to test the parts of a system in isolation.</a:t>
            </a:r>
          </a:p>
          <a:p>
            <a:pPr lvl="0"/>
            <a:r>
              <a:rPr lang="en-US" sz="1200" kern="1200" dirty="0">
                <a:solidFill>
                  <a:schemeClr val="tx1"/>
                </a:solidFill>
                <a:effectLst/>
                <a:latin typeface="+mn-lt"/>
                <a:ea typeface="+mn-ea"/>
                <a:cs typeface="+mn-cs"/>
              </a:rPr>
              <a:t>Change autonomy: One should be able to do modification without impacting other parts of the system.</a:t>
            </a:r>
          </a:p>
          <a:p>
            <a:pPr lvl="0"/>
            <a:r>
              <a:rPr lang="en-US" sz="1200" kern="1200">
                <a:solidFill>
                  <a:schemeClr val="tx1"/>
                </a:solidFill>
                <a:effectLst/>
                <a:latin typeface="+mn-lt"/>
                <a:ea typeface="+mn-ea"/>
                <a:cs typeface="+mn-cs"/>
              </a:rPr>
              <a:t>Platform autonomy: The system should be able to run on platforms with different kind of hosting infrastructure.</a:t>
            </a:r>
          </a:p>
          <a:p>
            <a:endParaRPr lang="nl-BE" dirty="0"/>
          </a:p>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24</a:t>
            </a:fld>
            <a:endParaRPr lang="en-US"/>
          </a:p>
        </p:txBody>
      </p:sp>
    </p:spTree>
    <p:extLst>
      <p:ext uri="{BB962C8B-B14F-4D97-AF65-F5344CB8AC3E}">
        <p14:creationId xmlns:p14="http://schemas.microsoft.com/office/powerpoint/2010/main" val="987290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25</a:t>
            </a:fld>
            <a:endParaRPr lang="en-US"/>
          </a:p>
        </p:txBody>
      </p:sp>
    </p:spTree>
    <p:extLst>
      <p:ext uri="{BB962C8B-B14F-4D97-AF65-F5344CB8AC3E}">
        <p14:creationId xmlns:p14="http://schemas.microsoft.com/office/powerpoint/2010/main" val="417606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order for a </a:t>
            </a:r>
            <a:r>
              <a:rPr lang="en-US" sz="1200" b="0" i="0" u="none" strike="noStrike" kern="1200" dirty="0">
                <a:solidFill>
                  <a:schemeClr val="tx1"/>
                </a:solidFill>
                <a:effectLst/>
                <a:latin typeface="+mn-lt"/>
                <a:ea typeface="+mn-ea"/>
                <a:cs typeface="+mn-cs"/>
                <a:hlinkClick r:id="rId3" tooltip="Modular programming"/>
              </a:rPr>
              <a:t>software module</a:t>
            </a:r>
            <a:r>
              <a:rPr lang="en-US" sz="1200" b="0" i="0" kern="1200" dirty="0">
                <a:solidFill>
                  <a:schemeClr val="tx1"/>
                </a:solidFill>
                <a:effectLst/>
                <a:latin typeface="+mn-lt"/>
                <a:ea typeface="+mn-ea"/>
                <a:cs typeface="+mn-cs"/>
              </a:rPr>
              <a:t> to function, multiple authors must communicate frequently with each other. Therefore, the </a:t>
            </a:r>
            <a:r>
              <a:rPr lang="en-US" sz="1200" b="0" i="0" u="none" strike="noStrike" kern="1200" dirty="0">
                <a:solidFill>
                  <a:schemeClr val="tx1"/>
                </a:solidFill>
                <a:effectLst/>
                <a:latin typeface="+mn-lt"/>
                <a:ea typeface="+mn-ea"/>
                <a:cs typeface="+mn-cs"/>
                <a:hlinkClick r:id="rId4" tooltip="Software interface"/>
              </a:rPr>
              <a:t>software interface</a:t>
            </a:r>
            <a:r>
              <a:rPr lang="en-US" sz="1200" b="0" i="0" kern="1200" dirty="0">
                <a:solidFill>
                  <a:schemeClr val="tx1"/>
                </a:solidFill>
                <a:effectLst/>
                <a:latin typeface="+mn-lt"/>
                <a:ea typeface="+mn-ea"/>
                <a:cs typeface="+mn-cs"/>
              </a:rPr>
              <a:t> structure of a system will reflect the social boundaries of the organization(s) that produced it, across which communication is more difficult. Conway's law was intended as a valid sociological observation, although sometimes it's taken in a humorous context.</a:t>
            </a:r>
          </a:p>
          <a:p>
            <a:endParaRPr lang="en-US" sz="1200" b="0" i="0" kern="1200" dirty="0">
              <a:solidFill>
                <a:schemeClr val="tx1"/>
              </a:solidFill>
              <a:effectLst/>
              <a:latin typeface="+mn-lt"/>
              <a:ea typeface="+mn-ea"/>
              <a:cs typeface="+mn-cs"/>
            </a:endParaRPr>
          </a:p>
          <a:p>
            <a:r>
              <a:rPr lang="en-US" dirty="0"/>
              <a:t>Defining microservice boundaries is probably the first challenge anyone encounters. Each microservice has to be a piece of your application and each microservice should be autonomous with all the benefits and challenges that it conveys. But how do you identify those boundaries?  </a:t>
            </a:r>
          </a:p>
          <a:p>
            <a:r>
              <a:rPr lang="en-US" dirty="0"/>
              <a:t>First, you need to focus on the application’s logical domain models and related data. You must try to identify decoupled islands of data and different contexts within the same application. Each context could have a different business language (different business terms). The contexts should be defined and managed independently. The terms and entities used in those different contexts might sound similar, but you might discover that in a particular context, a business concept with one is used for a different purpose in another context, and might even have a different name. For instance, a user can be referred as a user in the identity or membership context, as a customer in a CRM context, as a buyer in an ordering context, and so forth.  </a:t>
            </a:r>
          </a:p>
          <a:p>
            <a:r>
              <a:rPr lang="en-US" dirty="0"/>
              <a:t>The way you identify boundaries between multiple application contexts with a different domain for each context is exactly how you can identify the boundaries for each business microservice and its related domain model and data. You always attempt to minimize the coupling between those microservices. This guide goes into more detail about this identification and domain model design in the section Identifying domain-model boundaries for each microservice later.</a:t>
            </a:r>
          </a:p>
        </p:txBody>
      </p:sp>
      <p:sp>
        <p:nvSpPr>
          <p:cNvPr id="4" name="Slide Number Placeholder 3"/>
          <p:cNvSpPr>
            <a:spLocks noGrp="1"/>
          </p:cNvSpPr>
          <p:nvPr>
            <p:ph type="sldNum" sz="quarter" idx="10"/>
          </p:nvPr>
        </p:nvSpPr>
        <p:spPr/>
        <p:txBody>
          <a:bodyPr/>
          <a:lstStyle/>
          <a:p>
            <a:fld id="{69B71B36-6FC6-45FD-9849-377103CDD178}" type="slidenum">
              <a:rPr lang="en-US" smtClean="0"/>
              <a:t>26</a:t>
            </a:fld>
            <a:endParaRPr lang="en-US"/>
          </a:p>
        </p:txBody>
      </p:sp>
    </p:spTree>
    <p:extLst>
      <p:ext uri="{BB962C8B-B14F-4D97-AF65-F5344CB8AC3E}">
        <p14:creationId xmlns:p14="http://schemas.microsoft.com/office/powerpoint/2010/main" val="1438651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Event driven notification</a:t>
            </a:r>
            <a:r>
              <a:rPr lang="en-US" baseline="0" dirty="0"/>
              <a:t> </a:t>
            </a:r>
            <a:r>
              <a:rPr lang="en-US" baseline="0" dirty="0" err="1"/>
              <a:t>cfr</a:t>
            </a:r>
            <a:r>
              <a:rPr lang="en-US" baseline="0" dirty="0"/>
              <a:t>. </a:t>
            </a:r>
            <a:r>
              <a:rPr lang="en-US" baseline="0" dirty="0" err="1"/>
              <a:t>Gui</a:t>
            </a:r>
            <a:r>
              <a:rPr lang="en-US" baseline="0" dirty="0"/>
              <a:t> based development </a:t>
            </a:r>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28</a:t>
            </a:fld>
            <a:endParaRPr lang="en-US"/>
          </a:p>
        </p:txBody>
      </p:sp>
    </p:spTree>
    <p:extLst>
      <p:ext uri="{BB962C8B-B14F-4D97-AF65-F5344CB8AC3E}">
        <p14:creationId xmlns:p14="http://schemas.microsoft.com/office/powerpoint/2010/main" val="35097222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call other systems directly, even not with asynchronous messaging. A more flexible approach is to use a publish/subscribe so that your communication from the sender will be available to additional subscriber microservices or to external applications. Thus, it helps you to follow the open/closed principle in the sending service. That way, additional subscribers can be added in the future without the need to modify the sender service. </a:t>
            </a:r>
          </a:p>
          <a:p>
            <a:r>
              <a:rPr lang="en-US" dirty="0"/>
              <a:t>When you use a publish/subscribe communication, you might be using an event bus interface to publish events to any subscriber.  </a:t>
            </a:r>
          </a:p>
          <a:p>
            <a:r>
              <a:rPr lang="en-US" dirty="0"/>
              <a:t>When using asynchronous event-driven communication, a microservice publishes an integration event when something happens within its domain and another microservice needs to be aware of it, like a price change in a product catalog microservice. Additional microservices subscribe to the events so they can receive them asynchronously. When that happens, the receivers might update their own domain entities, which can cause more integration events to be published. This publish/subscribe system is usually performed by using an implementation of an event bus. The event bus can be designed as an abstraction or interface, with the API that is needed to subscribe or unsubscribe to events and to publish events. The event bus can also have one or more implementations based on any inter-process and messaging broker, like a messaging queue or service bus that supports asynchronous communication and a publish/subscribe model.</a:t>
            </a:r>
          </a:p>
          <a:p>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29</a:t>
            </a:fld>
            <a:endParaRPr lang="en-US"/>
          </a:p>
        </p:txBody>
      </p:sp>
    </p:spTree>
    <p:extLst>
      <p:ext uri="{BB962C8B-B14F-4D97-AF65-F5344CB8AC3E}">
        <p14:creationId xmlns:p14="http://schemas.microsoft.com/office/powerpoint/2010/main" val="1638832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CQRS with query/reads tables. Another solution for aggregating data from multiple microservices is the Materialized View pattern. In this approach, you generate, in advance (prepare </a:t>
            </a:r>
            <a:r>
              <a:rPr lang="en-US" dirty="0" err="1"/>
              <a:t>denormalized</a:t>
            </a:r>
            <a:r>
              <a:rPr lang="en-US" dirty="0"/>
              <a:t> data before the actual queries happen), a read-only table with the data that is owned by multiple microservices. The table has a format suited to the client app’s needs.  </a:t>
            </a:r>
          </a:p>
          <a:p>
            <a:r>
              <a:rPr lang="en-US" dirty="0"/>
              <a:t>Consider something like the screen for a mobile app. If you have a single database, you might pull together the data for that screen using a SQL query that performs a complex join involving multiple tables. However, when you have multiple databases, and each database is owned by a different microservice, you cannot query those databases and create a SQL join. Your complex query becomes a challenge. You can address the requirement using a CQRS approach—you create a deformalized table in a different database that is used just for queries. The table can be designed specifically for the data you need for the complex query, with a one-to-one relationship between fields needed by your application’s screen and the columns in the query table. It could also serve for reporting purposes. </a:t>
            </a:r>
          </a:p>
          <a:p>
            <a:r>
              <a:rPr lang="en-US" dirty="0"/>
              <a:t>This approach not only solves the original problem (how to query and join across microservices); it also improves performance considerably when compared with a complex join, because you already have the data that the application needs in the query table. Of course, using Command and Query Responsibility Segregation (CQRS) with query/reads tables means additional development work, and you will need to embrace eventual consistency. Nonetheless, requirements on performance and high scalability in collaborative scenarios (or competitive scenarios, depending on the point of view) is where you should apply CQRS with multiple databases. </a:t>
            </a:r>
          </a:p>
          <a:p>
            <a:r>
              <a:rPr lang="en-US" dirty="0"/>
              <a:t>“</a:t>
            </a:r>
          </a:p>
          <a:p>
            <a:r>
              <a:rPr lang="en-US" dirty="0"/>
              <a:t>It’s important to note that CQRS comes with a cost and it shouldn't be used everywhere.</a:t>
            </a:r>
            <a:r>
              <a:rPr lang="en-US" baseline="0" dirty="0"/>
              <a:t>  Duplicating your domains in a read and write model is in many cases more complex than using one domain.  Don’t create two separate models.  When you can satisfy most of the requirements and especially the performance requirement with only one model, don’t split it up.  Here you could simply duplicate entities coming from other models in your own database and use a publish/subscribe mechanism two propagate the data.</a:t>
            </a:r>
          </a:p>
          <a:p>
            <a:endParaRPr lang="en-US" baseline="0" dirty="0"/>
          </a:p>
          <a:p>
            <a:r>
              <a:rPr lang="en-US" baseline="0" dirty="0"/>
              <a:t>So for simpler use cases you don’t need to use CQRS but can stick to what’s called event-carried State Transfer =&gt; All data is carried by the event, no communication is done to the other system to get the changed data.  </a:t>
            </a:r>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30</a:t>
            </a:fld>
            <a:endParaRPr lang="en-US"/>
          </a:p>
        </p:txBody>
      </p:sp>
    </p:spTree>
    <p:extLst>
      <p:ext uri="{BB962C8B-B14F-4D97-AF65-F5344CB8AC3E}">
        <p14:creationId xmlns:p14="http://schemas.microsoft.com/office/powerpoint/2010/main" val="2645306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With these patterns our applications become self sufficient.  As they do not depend directly and immediately on other systems they can survive a outage of one of his providers during some time.   In software development everything.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One price to pay is data duplication and increased storage space but storage space is relatively cheap and is here traded against team agility what has a much greater cost.  What is more problematic is that following the CAP theorem you will loose immediate consistency if you increase the availability.  This should not be a drama as the immediate consistency can be trade with eventual Consistency. The real world is already deep dependent on this form of consistency, think about for example of your bank account.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Some techniques exist that guarantees that eventually data will be consistent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One of these techniques is based on DB transactions </a:t>
            </a:r>
          </a:p>
          <a:p>
            <a:endParaRPr lang="en-US" dirty="0"/>
          </a:p>
        </p:txBody>
      </p:sp>
      <p:sp>
        <p:nvSpPr>
          <p:cNvPr id="4" name="Slide Number Placeholder 3"/>
          <p:cNvSpPr>
            <a:spLocks noGrp="1"/>
          </p:cNvSpPr>
          <p:nvPr>
            <p:ph type="sldNum" sz="quarter" idx="10"/>
          </p:nvPr>
        </p:nvSpPr>
        <p:spPr/>
        <p:txBody>
          <a:bodyPr/>
          <a:lstStyle/>
          <a:p>
            <a:fld id="{69B71B36-6FC6-45FD-9849-377103CDD178}" type="slidenum">
              <a:rPr lang="en-US" smtClean="0"/>
              <a:t>31</a:t>
            </a:fld>
            <a:endParaRPr lang="en-US"/>
          </a:p>
        </p:txBody>
      </p:sp>
    </p:spTree>
    <p:extLst>
      <p:ext uri="{BB962C8B-B14F-4D97-AF65-F5344CB8AC3E}">
        <p14:creationId xmlns:p14="http://schemas.microsoft.com/office/powerpoint/2010/main" val="3125830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a:t>Inspired</a:t>
            </a:r>
            <a:r>
              <a:rPr lang="nl-BE" baseline="0" dirty="0"/>
              <a:t> </a:t>
            </a:r>
            <a:r>
              <a:rPr lang="nl-BE" baseline="0" dirty="0" err="1"/>
              <a:t>by</a:t>
            </a:r>
            <a:r>
              <a:rPr lang="nl-BE" dirty="0"/>
              <a:t> </a:t>
            </a:r>
            <a:r>
              <a:rPr lang="nl-BE" dirty="0" err="1"/>
              <a:t>two</a:t>
            </a:r>
            <a:r>
              <a:rPr lang="nl-BE" dirty="0"/>
              <a:t> </a:t>
            </a:r>
            <a:r>
              <a:rPr lang="nl-BE" dirty="0" err="1"/>
              <a:t>metphores</a:t>
            </a:r>
            <a:r>
              <a:rPr lang="nl-BE" dirty="0"/>
              <a:t>, </a:t>
            </a:r>
            <a:r>
              <a:rPr lang="nl-BE" dirty="0" err="1"/>
              <a:t>the</a:t>
            </a:r>
            <a:r>
              <a:rPr lang="nl-BE" dirty="0"/>
              <a:t> </a:t>
            </a:r>
            <a:r>
              <a:rPr lang="nl-BE" dirty="0" err="1"/>
              <a:t>strangler</a:t>
            </a:r>
            <a:r>
              <a:rPr lang="nl-BE" baseline="0" dirty="0"/>
              <a:t> </a:t>
            </a:r>
            <a:r>
              <a:rPr lang="nl-BE" baseline="0" dirty="0" err="1"/>
              <a:t>and</a:t>
            </a:r>
            <a:r>
              <a:rPr lang="nl-BE" baseline="0" dirty="0"/>
              <a:t> piggyback.</a:t>
            </a:r>
          </a:p>
          <a:p>
            <a:r>
              <a:rPr lang="nl-BE" baseline="0" dirty="0" err="1"/>
              <a:t>Strangler</a:t>
            </a:r>
            <a:endParaRPr lang="nl-BE" baseline="0" dirty="0"/>
          </a:p>
          <a:p>
            <a:r>
              <a:rPr lang="nl-BE" baseline="0" dirty="0" err="1"/>
              <a:t>This</a:t>
            </a:r>
            <a:r>
              <a:rPr lang="nl-BE" baseline="0" dirty="0"/>
              <a:t> </a:t>
            </a:r>
            <a:r>
              <a:rPr lang="nl-BE" baseline="0" dirty="0" err="1"/>
              <a:t>pattern</a:t>
            </a:r>
            <a:r>
              <a:rPr lang="nl-BE" baseline="0" dirty="0"/>
              <a:t> is </a:t>
            </a:r>
            <a:r>
              <a:rPr lang="nl-BE" baseline="0" dirty="0" err="1"/>
              <a:t>used</a:t>
            </a:r>
            <a:r>
              <a:rPr lang="nl-BE" baseline="0" dirty="0"/>
              <a:t> </a:t>
            </a:r>
            <a:r>
              <a:rPr lang="nl-BE" baseline="0" dirty="0" err="1"/>
              <a:t>when</a:t>
            </a:r>
            <a:r>
              <a:rPr lang="nl-BE" baseline="0" dirty="0"/>
              <a:t> important changes </a:t>
            </a:r>
            <a:r>
              <a:rPr lang="nl-BE" baseline="0" dirty="0" err="1"/>
              <a:t>need</a:t>
            </a:r>
            <a:r>
              <a:rPr lang="nl-BE" baseline="0" dirty="0"/>
              <a:t> to </a:t>
            </a:r>
            <a:r>
              <a:rPr lang="nl-BE" baseline="0" dirty="0" err="1"/>
              <a:t>be</a:t>
            </a:r>
            <a:r>
              <a:rPr lang="nl-BE" baseline="0" dirty="0"/>
              <a:t> made to </a:t>
            </a:r>
            <a:r>
              <a:rPr lang="nl-BE" baseline="0" dirty="0" err="1"/>
              <a:t>an</a:t>
            </a:r>
            <a:r>
              <a:rPr lang="nl-BE" baseline="0" dirty="0"/>
              <a:t> </a:t>
            </a:r>
            <a:r>
              <a:rPr lang="nl-BE" baseline="0" dirty="0" err="1"/>
              <a:t>application</a:t>
            </a:r>
            <a:r>
              <a:rPr lang="nl-BE" baseline="0" dirty="0"/>
              <a:t>.  </a:t>
            </a:r>
          </a:p>
          <a:p>
            <a:r>
              <a:rPr lang="nl-BE" baseline="0" dirty="0" err="1"/>
              <a:t>Instead</a:t>
            </a:r>
            <a:r>
              <a:rPr lang="nl-BE" baseline="0" dirty="0"/>
              <a:t> of </a:t>
            </a:r>
            <a:r>
              <a:rPr lang="nl-BE" baseline="0" dirty="0" err="1"/>
              <a:t>starting</a:t>
            </a:r>
            <a:r>
              <a:rPr lang="nl-BE" baseline="0" dirty="0"/>
              <a:t> a big project to </a:t>
            </a:r>
            <a:r>
              <a:rPr lang="nl-BE" baseline="0" dirty="0" err="1"/>
              <a:t>rewrite</a:t>
            </a:r>
            <a:r>
              <a:rPr lang="nl-BE" baseline="0" dirty="0"/>
              <a:t> a new </a:t>
            </a:r>
            <a:r>
              <a:rPr lang="nl-BE" baseline="0" dirty="0" err="1"/>
              <a:t>application</a:t>
            </a:r>
            <a:r>
              <a:rPr lang="nl-BE" baseline="0" dirty="0"/>
              <a:t> </a:t>
            </a:r>
            <a:r>
              <a:rPr lang="nl-BE" baseline="0" dirty="0" err="1"/>
              <a:t>that</a:t>
            </a:r>
            <a:r>
              <a:rPr lang="nl-BE" baseline="0" dirty="0"/>
              <a:t> does</a:t>
            </a:r>
            <a:r>
              <a:rPr lang="en-US" sz="1200" b="0" i="0" kern="1200" dirty="0">
                <a:solidFill>
                  <a:schemeClr val="tx1"/>
                </a:solidFill>
                <a:effectLst/>
                <a:latin typeface="+mn-lt"/>
                <a:ea typeface="+mn-ea"/>
                <a:cs typeface="+mn-cs"/>
              </a:rPr>
              <a:t> just what the old one did</a:t>
            </a:r>
            <a:r>
              <a:rPr lang="en-US" sz="1200" b="0" i="0" kern="1200" baseline="0" dirty="0">
                <a:solidFill>
                  <a:schemeClr val="tx1"/>
                </a:solidFill>
                <a:effectLst/>
                <a:latin typeface="+mn-lt"/>
                <a:ea typeface="+mn-ea"/>
                <a:cs typeface="+mn-cs"/>
              </a:rPr>
              <a:t> you do it gradually.  </a:t>
            </a:r>
          </a:p>
          <a:p>
            <a:r>
              <a:rPr lang="en-US" sz="1200" b="0" i="0" kern="1200" dirty="0">
                <a:solidFill>
                  <a:schemeClr val="tx1"/>
                </a:solidFill>
                <a:effectLst/>
                <a:latin typeface="+mn-lt"/>
                <a:ea typeface="+mn-ea"/>
                <a:cs typeface="+mn-cs"/>
              </a:rPr>
              <a:t>You gradually create a new system around the edges of the old, letting it grow slowly over several years until the old system is strangled. Doing this is more easy that it sounds. </a:t>
            </a:r>
          </a:p>
          <a:p>
            <a:r>
              <a:rPr lang="en-US" sz="1200" b="0" i="0" kern="1200" dirty="0">
                <a:solidFill>
                  <a:schemeClr val="tx1"/>
                </a:solidFill>
                <a:effectLst/>
                <a:latin typeface="+mn-lt"/>
                <a:ea typeface="+mn-ea"/>
                <a:cs typeface="+mn-cs"/>
              </a:rPr>
              <a:t>To</a:t>
            </a:r>
            <a:r>
              <a:rPr lang="en-US" sz="1200" b="0" i="0" kern="1200" baseline="0" dirty="0">
                <a:solidFill>
                  <a:schemeClr val="tx1"/>
                </a:solidFill>
                <a:effectLst/>
                <a:latin typeface="+mn-lt"/>
                <a:ea typeface="+mn-ea"/>
                <a:cs typeface="+mn-cs"/>
              </a:rPr>
              <a:t> transform an existing architecture into a </a:t>
            </a:r>
            <a:r>
              <a:rPr lang="en-US" sz="1200" b="0" i="0" kern="1200" baseline="0" dirty="0" err="1">
                <a:solidFill>
                  <a:schemeClr val="tx1"/>
                </a:solidFill>
                <a:effectLst/>
                <a:latin typeface="+mn-lt"/>
                <a:ea typeface="+mn-ea"/>
                <a:cs typeface="+mn-cs"/>
              </a:rPr>
              <a:t>microservice</a:t>
            </a:r>
            <a:r>
              <a:rPr lang="en-US" sz="1200" b="0" i="0" kern="1200" baseline="0" dirty="0">
                <a:solidFill>
                  <a:schemeClr val="tx1"/>
                </a:solidFill>
                <a:effectLst/>
                <a:latin typeface="+mn-lt"/>
                <a:ea typeface="+mn-ea"/>
                <a:cs typeface="+mn-cs"/>
              </a:rPr>
              <a:t> you start with creating new autonomous components.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Then you move</a:t>
            </a:r>
            <a:r>
              <a:rPr lang="en-US" sz="1200" b="0" i="0" kern="1200" baseline="0" dirty="0">
                <a:solidFill>
                  <a:schemeClr val="tx1"/>
                </a:solidFill>
                <a:effectLst/>
                <a:latin typeface="+mn-lt"/>
                <a:ea typeface="+mn-ea"/>
                <a:cs typeface="+mn-cs"/>
              </a:rPr>
              <a:t> existing feature to the new components or add the new ones. A strategy that is often used is to use events to duplicate information and behavior.  </a:t>
            </a:r>
          </a:p>
          <a:p>
            <a:r>
              <a:rPr lang="en-US" sz="1200" b="0" i="0" kern="1200" baseline="0" dirty="0">
                <a:solidFill>
                  <a:schemeClr val="tx1"/>
                </a:solidFill>
                <a:effectLst/>
                <a:latin typeface="+mn-lt"/>
                <a:ea typeface="+mn-ea"/>
                <a:cs typeface="+mn-cs"/>
              </a:rPr>
              <a:t>First let the duplicated feature work in parallel and gradually use them as the master. </a:t>
            </a:r>
          </a:p>
          <a:p>
            <a:endParaRPr lang="en-US" sz="1200" b="0" i="0" kern="1200" baseline="0" dirty="0">
              <a:solidFill>
                <a:schemeClr val="tx1"/>
              </a:solidFill>
              <a:effectLst/>
              <a:latin typeface="+mn-lt"/>
              <a:ea typeface="+mn-ea"/>
              <a:cs typeface="+mn-cs"/>
            </a:endParaRPr>
          </a:p>
          <a:p>
            <a:r>
              <a:rPr lang="en-US" sz="1200" b="0" i="0" kern="1200" baseline="0" dirty="0" err="1">
                <a:solidFill>
                  <a:schemeClr val="tx1"/>
                </a:solidFill>
                <a:effectLst/>
                <a:latin typeface="+mn-lt"/>
                <a:ea typeface="+mn-ea"/>
                <a:cs typeface="+mn-cs"/>
              </a:rPr>
              <a:t>PiggyBack</a:t>
            </a:r>
            <a:r>
              <a:rPr lang="en-US" sz="1200" b="0" i="0" kern="1200" baseline="0" dirty="0">
                <a:solidFill>
                  <a:schemeClr val="tx1"/>
                </a:solidFill>
                <a:effectLst/>
                <a:latin typeface="+mn-lt"/>
                <a:ea typeface="+mn-ea"/>
                <a:cs typeface="+mn-cs"/>
              </a:rPr>
              <a:t>, here the </a:t>
            </a:r>
            <a:endParaRPr lang="nl-BE" baseline="0" dirty="0"/>
          </a:p>
          <a:p>
            <a:endParaRPr lang="en-GB" dirty="0"/>
          </a:p>
        </p:txBody>
      </p:sp>
      <p:sp>
        <p:nvSpPr>
          <p:cNvPr id="4" name="Slide Number Placeholder 3"/>
          <p:cNvSpPr>
            <a:spLocks noGrp="1"/>
          </p:cNvSpPr>
          <p:nvPr>
            <p:ph type="sldNum" sz="quarter" idx="10"/>
          </p:nvPr>
        </p:nvSpPr>
        <p:spPr/>
        <p:txBody>
          <a:bodyPr/>
          <a:lstStyle/>
          <a:p>
            <a:fld id="{69B71B36-6FC6-45FD-9849-377103CDD178}" type="slidenum">
              <a:rPr lang="en-US" smtClean="0"/>
              <a:t>36</a:t>
            </a:fld>
            <a:endParaRPr lang="en-US"/>
          </a:p>
        </p:txBody>
      </p:sp>
    </p:spTree>
    <p:extLst>
      <p:ext uri="{BB962C8B-B14F-4D97-AF65-F5344CB8AC3E}">
        <p14:creationId xmlns:p14="http://schemas.microsoft.com/office/powerpoint/2010/main" val="374893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06C6F13-B6F5-484E-A0BE-147C053BA141}"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1466303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6C6F13-B6F5-484E-A0BE-147C053BA141}"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137709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06C6F13-B6F5-484E-A0BE-147C053BA141}"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1320066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6C6F13-B6F5-484E-A0BE-147C053BA141}" type="datetimeFigureOut">
              <a:rPr lang="en-US" smtClean="0"/>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63805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6C6F13-B6F5-484E-A0BE-147C053BA141}" type="datetimeFigureOut">
              <a:rPr lang="en-US" smtClean="0"/>
              <a:t>9/10/2018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2163921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6C6F13-B6F5-484E-A0BE-147C053BA141}" type="datetimeFigureOut">
              <a:rPr lang="en-US" smtClean="0"/>
              <a:t>9/10/2018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254218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C6F13-B6F5-484E-A0BE-147C053BA141}" type="datetimeFigureOut">
              <a:rPr lang="en-US" smtClean="0"/>
              <a:t>9/10/2018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1132225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6C6F13-B6F5-484E-A0BE-147C053BA141}" type="datetimeFigureOut">
              <a:rPr lang="en-US" smtClean="0"/>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1014585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6C6F13-B6F5-484E-A0BE-147C053BA141}" type="datetimeFigureOut">
              <a:rPr lang="en-US" smtClean="0"/>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2305776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6C6F13-B6F5-484E-A0BE-147C053BA141}"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177626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6C6F13-B6F5-484E-A0BE-147C053BA141}"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09BE8-5932-4C0A-BD1B-B1CA6059AC4D}" type="slidenum">
              <a:rPr lang="en-US" smtClean="0"/>
              <a:t>‹#›</a:t>
            </a:fld>
            <a:endParaRPr lang="en-US"/>
          </a:p>
        </p:txBody>
      </p:sp>
    </p:spTree>
    <p:extLst>
      <p:ext uri="{BB962C8B-B14F-4D97-AF65-F5344CB8AC3E}">
        <p14:creationId xmlns:p14="http://schemas.microsoft.com/office/powerpoint/2010/main" val="1929809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6C6F13-B6F5-484E-A0BE-147C053BA141}" type="datetimeFigureOut">
              <a:rPr lang="en-US" smtClean="0"/>
              <a:t>9/10/2018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09BE8-5932-4C0A-BD1B-B1CA6059AC4D}" type="slidenum">
              <a:rPr lang="en-US" smtClean="0"/>
              <a:t>‹#›</a:t>
            </a:fld>
            <a:endParaRPr lang="en-US"/>
          </a:p>
        </p:txBody>
      </p:sp>
    </p:spTree>
    <p:extLst>
      <p:ext uri="{BB962C8B-B14F-4D97-AF65-F5344CB8AC3E}">
        <p14:creationId xmlns:p14="http://schemas.microsoft.com/office/powerpoint/2010/main" val="1131853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to achieve Continuous Delivery</a:t>
            </a:r>
          </a:p>
        </p:txBody>
      </p:sp>
      <p:sp>
        <p:nvSpPr>
          <p:cNvPr id="3" name="Subtitle 2"/>
          <p:cNvSpPr>
            <a:spLocks noGrp="1"/>
          </p:cNvSpPr>
          <p:nvPr>
            <p:ph type="subTitle" idx="1"/>
          </p:nvPr>
        </p:nvSpPr>
        <p:spPr/>
        <p:txBody>
          <a:bodyPr/>
          <a:lstStyle/>
          <a:p>
            <a:r>
              <a:rPr lang="en-US" dirty="0"/>
              <a:t>Best practices on how to architect for faster and better delivery in the Enterprise</a:t>
            </a:r>
          </a:p>
        </p:txBody>
      </p:sp>
    </p:spTree>
    <p:extLst>
      <p:ext uri="{BB962C8B-B14F-4D97-AF65-F5344CB8AC3E}">
        <p14:creationId xmlns:p14="http://schemas.microsoft.com/office/powerpoint/2010/main" val="3374833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Continous</a:t>
            </a:r>
            <a:r>
              <a:rPr lang="en-US" dirty="0"/>
              <a:t> Delivery Definition</a:t>
            </a:r>
          </a:p>
        </p:txBody>
      </p:sp>
      <p:sp>
        <p:nvSpPr>
          <p:cNvPr id="3" name="Content Placeholder 2"/>
          <p:cNvSpPr>
            <a:spLocks noGrp="1"/>
          </p:cNvSpPr>
          <p:nvPr>
            <p:ph idx="1"/>
          </p:nvPr>
        </p:nvSpPr>
        <p:spPr/>
        <p:txBody>
          <a:bodyPr/>
          <a:lstStyle/>
          <a:p>
            <a:pPr marL="0" indent="0">
              <a:buNone/>
            </a:pPr>
            <a:r>
              <a:rPr lang="en-US" dirty="0"/>
              <a:t>“Continuous Delivery is the </a:t>
            </a:r>
            <a:r>
              <a:rPr lang="en-US" dirty="0">
                <a:solidFill>
                  <a:srgbClr val="FF0000"/>
                </a:solidFill>
              </a:rPr>
              <a:t>ability</a:t>
            </a:r>
            <a:r>
              <a:rPr lang="en-US" dirty="0"/>
              <a:t> to get </a:t>
            </a:r>
            <a:r>
              <a:rPr lang="en-US" dirty="0">
                <a:solidFill>
                  <a:srgbClr val="FF0000"/>
                </a:solidFill>
              </a:rPr>
              <a:t>changes</a:t>
            </a:r>
            <a:r>
              <a:rPr lang="en-US" dirty="0"/>
              <a:t> into production </a:t>
            </a:r>
            <a:r>
              <a:rPr lang="en-US" dirty="0">
                <a:solidFill>
                  <a:srgbClr val="FF0000"/>
                </a:solidFill>
              </a:rPr>
              <a:t>safely</a:t>
            </a:r>
            <a:r>
              <a:rPr lang="en-US" dirty="0"/>
              <a:t> and </a:t>
            </a:r>
            <a:r>
              <a:rPr lang="en-US" dirty="0">
                <a:solidFill>
                  <a:srgbClr val="FF0000"/>
                </a:solidFill>
              </a:rPr>
              <a:t>quickly</a:t>
            </a:r>
            <a:r>
              <a:rPr lang="en-US" dirty="0"/>
              <a:t> in a </a:t>
            </a:r>
            <a:r>
              <a:rPr lang="en-US" dirty="0">
                <a:solidFill>
                  <a:srgbClr val="FF0000"/>
                </a:solidFill>
              </a:rPr>
              <a:t>sustainable</a:t>
            </a:r>
            <a:r>
              <a:rPr lang="en-US" dirty="0"/>
              <a:t> way”</a:t>
            </a:r>
          </a:p>
          <a:p>
            <a:pPr marL="0" indent="0">
              <a:buNone/>
            </a:pPr>
            <a:endParaRPr lang="en-US" dirty="0"/>
          </a:p>
          <a:p>
            <a:pPr>
              <a:buFontTx/>
              <a:buChar char="-"/>
            </a:pPr>
            <a:endParaRPr lang="en-US" dirty="0"/>
          </a:p>
        </p:txBody>
      </p:sp>
    </p:spTree>
    <p:extLst>
      <p:ext uri="{BB962C8B-B14F-4D97-AF65-F5344CB8AC3E}">
        <p14:creationId xmlns:p14="http://schemas.microsoft.com/office/powerpoint/2010/main" val="1647184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Résultat de recherche d'images pour &quot;image journey&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7611"/>
            <a:ext cx="12191999" cy="811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418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237874" y="70160"/>
            <a:ext cx="8137609" cy="6612629"/>
          </a:xfrm>
          <a:prstGeom prst="rect">
            <a:avLst/>
          </a:prstGeom>
        </p:spPr>
      </p:pic>
    </p:spTree>
    <p:extLst>
      <p:ext uri="{BB962C8B-B14F-4D97-AF65-F5344CB8AC3E}">
        <p14:creationId xmlns:p14="http://schemas.microsoft.com/office/powerpoint/2010/main" val="1999872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99836-36E0-4F48-A4FA-6DB788EE8CFE}"/>
              </a:ext>
            </a:extLst>
          </p:cNvPr>
          <p:cNvSpPr>
            <a:spLocks noGrp="1"/>
          </p:cNvSpPr>
          <p:nvPr>
            <p:ph type="title"/>
          </p:nvPr>
        </p:nvSpPr>
        <p:spPr/>
        <p:txBody>
          <a:bodyPr/>
          <a:lstStyle/>
          <a:p>
            <a:r>
              <a:rPr lang="en-US" dirty="0"/>
              <a:t>Why </a:t>
            </a:r>
            <a:r>
              <a:rPr lang="en-US" dirty="0" err="1"/>
              <a:t>Continous</a:t>
            </a:r>
            <a:r>
              <a:rPr lang="en-US" dirty="0"/>
              <a:t> Delivery</a:t>
            </a:r>
          </a:p>
        </p:txBody>
      </p:sp>
      <p:sp>
        <p:nvSpPr>
          <p:cNvPr id="3" name="Content Placeholder 2">
            <a:extLst>
              <a:ext uri="{FF2B5EF4-FFF2-40B4-BE49-F238E27FC236}">
                <a16:creationId xmlns:a16="http://schemas.microsoft.com/office/drawing/2014/main" id="{48E809F8-79D8-4863-A8C3-3186E649E003}"/>
              </a:ext>
            </a:extLst>
          </p:cNvPr>
          <p:cNvSpPr>
            <a:spLocks noGrp="1"/>
          </p:cNvSpPr>
          <p:nvPr>
            <p:ph idx="1"/>
          </p:nvPr>
        </p:nvSpPr>
        <p:spPr>
          <a:xfrm>
            <a:off x="838200" y="1427147"/>
            <a:ext cx="10515600" cy="5118932"/>
          </a:xfrm>
        </p:spPr>
        <p:txBody>
          <a:bodyPr>
            <a:normAutofit lnSpcReduction="10000"/>
          </a:bodyPr>
          <a:lstStyle/>
          <a:p>
            <a:r>
              <a:rPr lang="en-US" b="1" dirty="0"/>
              <a:t>Increased </a:t>
            </a:r>
            <a:r>
              <a:rPr lang="en-US" b="1" dirty="0" err="1"/>
              <a:t>Availibility</a:t>
            </a:r>
            <a:r>
              <a:rPr lang="en-US" b="1" dirty="0"/>
              <a:t> &amp; </a:t>
            </a:r>
            <a:r>
              <a:rPr lang="en-US" b="1" dirty="0" err="1"/>
              <a:t>Manageabiity</a:t>
            </a:r>
            <a:endParaRPr lang="en-US" b="1" dirty="0"/>
          </a:p>
          <a:p>
            <a:pPr lvl="1"/>
            <a:r>
              <a:rPr lang="en-US" dirty="0"/>
              <a:t>Smaller =  More releases =      downtime =     stress =    Productive time</a:t>
            </a:r>
          </a:p>
          <a:p>
            <a:pPr lvl="1"/>
            <a:r>
              <a:rPr lang="en-US" dirty="0"/>
              <a:t>Change fast = Remediate fast = No Rollback = Simplify Process =     Investment </a:t>
            </a:r>
          </a:p>
          <a:p>
            <a:pPr lvl="1"/>
            <a:r>
              <a:rPr lang="en-US" dirty="0"/>
              <a:t>  Automation =       Quality =       Incidents </a:t>
            </a:r>
          </a:p>
          <a:p>
            <a:pPr lvl="1"/>
            <a:r>
              <a:rPr lang="en-US" dirty="0"/>
              <a:t>Constant Flow =    Work Force utilization</a:t>
            </a:r>
          </a:p>
          <a:p>
            <a:pPr lvl="1"/>
            <a:r>
              <a:rPr lang="en-US" dirty="0"/>
              <a:t>Detect Bugs Sooner =    cost of bug fixes</a:t>
            </a:r>
          </a:p>
          <a:p>
            <a:r>
              <a:rPr lang="en-US" b="1" dirty="0"/>
              <a:t>Improved Testability</a:t>
            </a:r>
          </a:p>
          <a:p>
            <a:pPr lvl="1"/>
            <a:r>
              <a:rPr lang="en-US" dirty="0"/>
              <a:t>Decouple = Test in isolation =    environments =       Feedback</a:t>
            </a:r>
          </a:p>
          <a:p>
            <a:r>
              <a:rPr lang="en-US" b="1" dirty="0"/>
              <a:t>Improved intrinsic product quality</a:t>
            </a:r>
          </a:p>
          <a:p>
            <a:pPr lvl="1"/>
            <a:r>
              <a:rPr lang="en-US" dirty="0"/>
              <a:t> Time to market =   PO experimentation  =    Improvement</a:t>
            </a:r>
          </a:p>
          <a:p>
            <a:r>
              <a:rPr lang="en-US" b="1" dirty="0"/>
              <a:t>Improved satisfaction (Customer &amp; Work force)</a:t>
            </a:r>
          </a:p>
          <a:p>
            <a:pPr lvl="1"/>
            <a:r>
              <a:rPr lang="en-US" dirty="0"/>
              <a:t>Constant delivery &amp; decouple Release =    confidence &amp; transparence</a:t>
            </a:r>
          </a:p>
        </p:txBody>
      </p:sp>
      <p:sp>
        <p:nvSpPr>
          <p:cNvPr id="4" name="Arrow: Down 3">
            <a:extLst>
              <a:ext uri="{FF2B5EF4-FFF2-40B4-BE49-F238E27FC236}">
                <a16:creationId xmlns:a16="http://schemas.microsoft.com/office/drawing/2014/main" id="{F44511F2-93E1-44F9-A478-A9A75D8F4B79}"/>
              </a:ext>
            </a:extLst>
          </p:cNvPr>
          <p:cNvSpPr/>
          <p:nvPr/>
        </p:nvSpPr>
        <p:spPr>
          <a:xfrm>
            <a:off x="4955138" y="1794665"/>
            <a:ext cx="213646" cy="358923"/>
          </a:xfrm>
          <a:prstGeom prst="downArrow">
            <a:avLst/>
          </a:prstGeom>
          <a:solidFill>
            <a:srgbClr val="C63B1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3AA188B3-C8C8-416D-A2EE-E424F1F75017}"/>
              </a:ext>
            </a:extLst>
          </p:cNvPr>
          <p:cNvSpPr/>
          <p:nvPr/>
        </p:nvSpPr>
        <p:spPr>
          <a:xfrm>
            <a:off x="6867081" y="1773622"/>
            <a:ext cx="213646" cy="35892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078A3030-ED40-4125-8D12-5E8C629AC5E3}"/>
              </a:ext>
            </a:extLst>
          </p:cNvPr>
          <p:cNvSpPr/>
          <p:nvPr/>
        </p:nvSpPr>
        <p:spPr>
          <a:xfrm rot="10800000" flipH="1">
            <a:off x="8002068" y="1720934"/>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95D640F8-D206-4F53-B9CF-283376DF4E13}"/>
              </a:ext>
            </a:extLst>
          </p:cNvPr>
          <p:cNvSpPr/>
          <p:nvPr/>
        </p:nvSpPr>
        <p:spPr>
          <a:xfrm>
            <a:off x="9482982" y="2153588"/>
            <a:ext cx="213646" cy="35892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9D6B9140-01D0-474C-82AC-07466A4E34E1}"/>
              </a:ext>
            </a:extLst>
          </p:cNvPr>
          <p:cNvSpPr/>
          <p:nvPr/>
        </p:nvSpPr>
        <p:spPr>
          <a:xfrm rot="10800000" flipH="1">
            <a:off x="1489460" y="2473644"/>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4C0F0BD8-74BC-4494-90C1-0D5DC27D0CA6}"/>
              </a:ext>
            </a:extLst>
          </p:cNvPr>
          <p:cNvSpPr/>
          <p:nvPr/>
        </p:nvSpPr>
        <p:spPr>
          <a:xfrm rot="10800000" flipH="1">
            <a:off x="3615045" y="2491744"/>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DE7CAA5F-1F27-429E-B919-4D20F37A751E}"/>
              </a:ext>
            </a:extLst>
          </p:cNvPr>
          <p:cNvSpPr/>
          <p:nvPr/>
        </p:nvSpPr>
        <p:spPr>
          <a:xfrm>
            <a:off x="5189612" y="2526345"/>
            <a:ext cx="213646" cy="35892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E05EE608-542D-48D2-8651-17BCA87921AE}"/>
              </a:ext>
            </a:extLst>
          </p:cNvPr>
          <p:cNvSpPr/>
          <p:nvPr/>
        </p:nvSpPr>
        <p:spPr>
          <a:xfrm>
            <a:off x="5209553" y="4051401"/>
            <a:ext cx="213646" cy="35892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FB8B1D2D-7A36-4B7C-ABD3-541813A7B7DB}"/>
              </a:ext>
            </a:extLst>
          </p:cNvPr>
          <p:cNvSpPr/>
          <p:nvPr/>
        </p:nvSpPr>
        <p:spPr>
          <a:xfrm rot="10800000" flipH="1">
            <a:off x="3566261" y="2885268"/>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97A9D417-04A0-49B9-AB9A-6A1761114FBE}"/>
              </a:ext>
            </a:extLst>
          </p:cNvPr>
          <p:cNvSpPr/>
          <p:nvPr/>
        </p:nvSpPr>
        <p:spPr>
          <a:xfrm>
            <a:off x="4236399" y="3296117"/>
            <a:ext cx="213646" cy="35892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1BF176C8-C2F9-4B11-999C-0223BDC16438}"/>
              </a:ext>
            </a:extLst>
          </p:cNvPr>
          <p:cNvSpPr/>
          <p:nvPr/>
        </p:nvSpPr>
        <p:spPr>
          <a:xfrm rot="10800000" flipH="1">
            <a:off x="7494305" y="4051401"/>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36B749B5-6301-4E93-A2D0-41142A0353A5}"/>
              </a:ext>
            </a:extLst>
          </p:cNvPr>
          <p:cNvSpPr/>
          <p:nvPr/>
        </p:nvSpPr>
        <p:spPr>
          <a:xfrm rot="10800000" flipH="1">
            <a:off x="6737469" y="4819098"/>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3E587128-93E5-49E2-8C3A-EFA92AAC1CB0}"/>
              </a:ext>
            </a:extLst>
          </p:cNvPr>
          <p:cNvSpPr/>
          <p:nvPr/>
        </p:nvSpPr>
        <p:spPr>
          <a:xfrm rot="10800000" flipH="1">
            <a:off x="3776704" y="4795582"/>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FBB2F898-9483-4A93-9FE2-51FBD9AFC668}"/>
              </a:ext>
            </a:extLst>
          </p:cNvPr>
          <p:cNvSpPr/>
          <p:nvPr/>
        </p:nvSpPr>
        <p:spPr>
          <a:xfrm>
            <a:off x="1488929" y="4871800"/>
            <a:ext cx="213646" cy="35892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AE47E391-8D4D-4CA9-B917-EC7725C93B74}"/>
              </a:ext>
            </a:extLst>
          </p:cNvPr>
          <p:cNvSpPr/>
          <p:nvPr/>
        </p:nvSpPr>
        <p:spPr>
          <a:xfrm rot="10800000" flipH="1">
            <a:off x="1359847" y="5660091"/>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B87BAF82-F721-4E65-910D-1BF98B1526BD}"/>
              </a:ext>
            </a:extLst>
          </p:cNvPr>
          <p:cNvSpPr/>
          <p:nvPr/>
        </p:nvSpPr>
        <p:spPr>
          <a:xfrm rot="10800000" flipH="1">
            <a:off x="6478244" y="5660091"/>
            <a:ext cx="259224" cy="4116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4320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92189" y="197923"/>
            <a:ext cx="4936801" cy="6188690"/>
          </a:xfrm>
          <a:prstGeom prst="rect">
            <a:avLst/>
          </a:prstGeom>
        </p:spPr>
      </p:pic>
      <p:pic>
        <p:nvPicPr>
          <p:cNvPr id="8" name="Picture 7"/>
          <p:cNvPicPr>
            <a:picLocks noChangeAspect="1"/>
          </p:cNvPicPr>
          <p:nvPr/>
        </p:nvPicPr>
        <p:blipFill>
          <a:blip r:embed="rId4"/>
          <a:stretch>
            <a:fillRect/>
          </a:stretch>
        </p:blipFill>
        <p:spPr>
          <a:xfrm>
            <a:off x="4785574" y="581114"/>
            <a:ext cx="7177694" cy="4453528"/>
          </a:xfrm>
          <a:prstGeom prst="rect">
            <a:avLst/>
          </a:prstGeom>
        </p:spPr>
      </p:pic>
      <p:sp>
        <p:nvSpPr>
          <p:cNvPr id="9" name="TextBox 8"/>
          <p:cNvSpPr txBox="1"/>
          <p:nvPr/>
        </p:nvSpPr>
        <p:spPr>
          <a:xfrm>
            <a:off x="6742631" y="5181162"/>
            <a:ext cx="3270639" cy="584775"/>
          </a:xfrm>
          <a:prstGeom prst="rect">
            <a:avLst/>
          </a:prstGeom>
          <a:noFill/>
        </p:spPr>
        <p:txBody>
          <a:bodyPr wrap="none" rtlCol="0">
            <a:spAutoFit/>
          </a:bodyPr>
          <a:lstStyle/>
          <a:p>
            <a:r>
              <a:rPr lang="en-US" sz="3200" dirty="0"/>
              <a:t>2700 Respondents</a:t>
            </a:r>
          </a:p>
        </p:txBody>
      </p:sp>
    </p:spTree>
    <p:extLst>
      <p:ext uri="{BB962C8B-B14F-4D97-AF65-F5344CB8AC3E}">
        <p14:creationId xmlns:p14="http://schemas.microsoft.com/office/powerpoint/2010/main" val="3333076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a:t>
            </a:r>
          </a:p>
        </p:txBody>
      </p:sp>
      <p:sp>
        <p:nvSpPr>
          <p:cNvPr id="3" name="Content Placeholder 2"/>
          <p:cNvSpPr>
            <a:spLocks noGrp="1"/>
          </p:cNvSpPr>
          <p:nvPr>
            <p:ph idx="1"/>
          </p:nvPr>
        </p:nvSpPr>
        <p:spPr>
          <a:xfrm>
            <a:off x="595278" y="1734230"/>
            <a:ext cx="10464608" cy="4351338"/>
          </a:xfrm>
        </p:spPr>
        <p:txBody>
          <a:bodyPr>
            <a:normAutofit/>
          </a:bodyPr>
          <a:lstStyle/>
          <a:p>
            <a:r>
              <a:rPr lang="en-US" dirty="0"/>
              <a:t>Divide population in Low, medium and High performers</a:t>
            </a:r>
          </a:p>
          <a:p>
            <a:pPr lvl="1"/>
            <a:r>
              <a:rPr lang="en-US" dirty="0"/>
              <a:t>Throughput Measures </a:t>
            </a:r>
          </a:p>
          <a:p>
            <a:pPr lvl="2"/>
            <a:r>
              <a:rPr lang="en-US" dirty="0"/>
              <a:t>Deployment frequency. How frequently the organization deploys code. </a:t>
            </a:r>
          </a:p>
          <a:p>
            <a:pPr lvl="2"/>
            <a:r>
              <a:rPr lang="en-US" dirty="0"/>
              <a:t>Deployment lead time. Time required for changes to go from “code committed” to code successfully running in production.</a:t>
            </a:r>
            <a:br>
              <a:rPr lang="en-US" dirty="0"/>
            </a:br>
            <a:endParaRPr lang="en-US" dirty="0"/>
          </a:p>
          <a:p>
            <a:pPr lvl="1"/>
            <a:r>
              <a:rPr lang="en-US" dirty="0"/>
              <a:t>Stability Measures </a:t>
            </a:r>
          </a:p>
          <a:p>
            <a:pPr lvl="2"/>
            <a:r>
              <a:rPr lang="en-US" dirty="0"/>
              <a:t>Mean time to recover (MTTR). Time required to restore service when a service incident  occurs (e.g., unplanned outage, service impairment, etc.).</a:t>
            </a:r>
          </a:p>
          <a:p>
            <a:pPr marL="0" indent="0">
              <a:buNone/>
            </a:pPr>
            <a:endParaRPr lang="en-US" dirty="0"/>
          </a:p>
        </p:txBody>
      </p:sp>
    </p:spTree>
    <p:extLst>
      <p:ext uri="{BB962C8B-B14F-4D97-AF65-F5344CB8AC3E}">
        <p14:creationId xmlns:p14="http://schemas.microsoft.com/office/powerpoint/2010/main" val="1272936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10289" y="233988"/>
            <a:ext cx="10746282" cy="6572833"/>
          </a:xfrm>
          <a:prstGeom prst="rect">
            <a:avLst/>
          </a:prstGeom>
        </p:spPr>
      </p:pic>
    </p:spTree>
    <p:extLst>
      <p:ext uri="{BB962C8B-B14F-4D97-AF65-F5344CB8AC3E}">
        <p14:creationId xmlns:p14="http://schemas.microsoft.com/office/powerpoint/2010/main" val="1196176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017" y="667656"/>
            <a:ext cx="4080378" cy="5458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1646" y="667655"/>
            <a:ext cx="3005554" cy="5647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5522" y="3397098"/>
            <a:ext cx="3686629" cy="2508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6675" y="667656"/>
            <a:ext cx="4124325"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1416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ROI</a:t>
            </a:r>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3371" y="2931887"/>
            <a:ext cx="5592045" cy="1436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3371" y="1417384"/>
            <a:ext cx="5450251" cy="1514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879" y="1417383"/>
            <a:ext cx="6351492" cy="2951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83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6097" y="318634"/>
            <a:ext cx="9018360" cy="616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4938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a:t>Key</a:t>
            </a:r>
            <a:r>
              <a:rPr lang="nl-BE" dirty="0"/>
              <a:t> concept: “</a:t>
            </a:r>
            <a:r>
              <a:rPr lang="nl-BE" dirty="0" err="1"/>
              <a:t>the</a:t>
            </a:r>
            <a:r>
              <a:rPr lang="nl-BE" dirty="0"/>
              <a:t> </a:t>
            </a:r>
            <a:r>
              <a:rPr lang="nl-BE" dirty="0" err="1"/>
              <a:t>value</a:t>
            </a:r>
            <a:r>
              <a:rPr lang="nl-BE" dirty="0"/>
              <a:t> stream”</a:t>
            </a:r>
            <a:endParaRPr lang="en-GB" dirty="0"/>
          </a:p>
        </p:txBody>
      </p:sp>
      <p:sp>
        <p:nvSpPr>
          <p:cNvPr id="3" name="Content Placeholder 2"/>
          <p:cNvSpPr>
            <a:spLocks noGrp="1"/>
          </p:cNvSpPr>
          <p:nvPr>
            <p:ph idx="1"/>
          </p:nvPr>
        </p:nvSpPr>
        <p:spPr/>
        <p:txBody>
          <a:bodyPr/>
          <a:lstStyle/>
          <a:p>
            <a:r>
              <a:rPr lang="nl-BE" dirty="0"/>
              <a:t>“</a:t>
            </a:r>
            <a:r>
              <a:rPr lang="nl-BE" dirty="0" err="1"/>
              <a:t>from</a:t>
            </a:r>
            <a:r>
              <a:rPr lang="nl-BE" dirty="0"/>
              <a:t> concept to cash”</a:t>
            </a:r>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064" y="2809874"/>
            <a:ext cx="10204450" cy="2653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6473371" y="2235200"/>
            <a:ext cx="4586515" cy="3338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0911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cstate="print"/>
          <a:srcRect/>
          <a:stretch>
            <a:fillRect/>
          </a:stretch>
        </p:blipFill>
        <p:spPr bwMode="auto">
          <a:xfrm>
            <a:off x="464458" y="159157"/>
            <a:ext cx="10815136" cy="6481130"/>
          </a:xfrm>
          <a:prstGeom prst="rect">
            <a:avLst/>
          </a:prstGeom>
          <a:noFill/>
          <a:ln w="9525">
            <a:noFill/>
            <a:miter lim="800000"/>
            <a:headEnd/>
            <a:tailEnd/>
          </a:ln>
        </p:spPr>
      </p:pic>
    </p:spTree>
    <p:extLst>
      <p:ext uri="{BB962C8B-B14F-4D97-AF65-F5344CB8AC3E}">
        <p14:creationId xmlns:p14="http://schemas.microsoft.com/office/powerpoint/2010/main" val="1128193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The Deployment Pipeline</a:t>
            </a:r>
            <a:endParaRPr lang="en-GB" dirty="0"/>
          </a:p>
        </p:txBody>
      </p:sp>
      <p:sp>
        <p:nvSpPr>
          <p:cNvPr id="6" name="Content Placeholder 2"/>
          <p:cNvSpPr>
            <a:spLocks noGrp="1"/>
          </p:cNvSpPr>
          <p:nvPr>
            <p:ph idx="1"/>
          </p:nvPr>
        </p:nvSpPr>
        <p:spPr>
          <a:xfrm>
            <a:off x="145144" y="3306733"/>
            <a:ext cx="3686627" cy="2229077"/>
          </a:xfrm>
        </p:spPr>
        <p:txBody>
          <a:bodyPr/>
          <a:lstStyle/>
          <a:p>
            <a:r>
              <a:rPr lang="nl-BE" dirty="0"/>
              <a:t>As </a:t>
            </a:r>
            <a:r>
              <a:rPr lang="nl-BE" dirty="0" err="1"/>
              <a:t>fast</a:t>
            </a:r>
            <a:r>
              <a:rPr lang="nl-BE" dirty="0"/>
              <a:t> as possible </a:t>
            </a:r>
          </a:p>
          <a:p>
            <a:r>
              <a:rPr lang="nl-BE" dirty="0"/>
              <a:t>As </a:t>
            </a:r>
            <a:r>
              <a:rPr lang="nl-BE" dirty="0" err="1"/>
              <a:t>simple</a:t>
            </a:r>
            <a:r>
              <a:rPr lang="nl-BE" dirty="0"/>
              <a:t> as possible</a:t>
            </a:r>
          </a:p>
          <a:p>
            <a:endParaRPr lang="en-GB"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44" y="1629229"/>
            <a:ext cx="11916228" cy="1317171"/>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6691" y="3179261"/>
            <a:ext cx="7364681" cy="3070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846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C6F2-57C0-41A6-84C9-24C13B6A8994}"/>
              </a:ext>
            </a:extLst>
          </p:cNvPr>
          <p:cNvSpPr>
            <a:spLocks noGrp="1"/>
          </p:cNvSpPr>
          <p:nvPr>
            <p:ph type="title"/>
          </p:nvPr>
        </p:nvSpPr>
        <p:spPr/>
        <p:txBody>
          <a:bodyPr/>
          <a:lstStyle/>
          <a:p>
            <a:r>
              <a:rPr lang="en-US" dirty="0"/>
              <a:t>Bottlenecks linked with Big Systems</a:t>
            </a:r>
          </a:p>
        </p:txBody>
      </p:sp>
      <p:sp>
        <p:nvSpPr>
          <p:cNvPr id="3" name="Content Placeholder 2">
            <a:extLst>
              <a:ext uri="{FF2B5EF4-FFF2-40B4-BE49-F238E27FC236}">
                <a16:creationId xmlns:a16="http://schemas.microsoft.com/office/drawing/2014/main" id="{97A9D65C-9681-4ED5-A139-3140D7DB5C51}"/>
              </a:ext>
            </a:extLst>
          </p:cNvPr>
          <p:cNvSpPr>
            <a:spLocks noGrp="1"/>
          </p:cNvSpPr>
          <p:nvPr>
            <p:ph idx="1"/>
          </p:nvPr>
        </p:nvSpPr>
        <p:spPr>
          <a:xfrm>
            <a:off x="838199" y="1683205"/>
            <a:ext cx="9452429" cy="4351338"/>
          </a:xfrm>
        </p:spPr>
        <p:txBody>
          <a:bodyPr/>
          <a:lstStyle/>
          <a:p>
            <a:r>
              <a:rPr lang="en-US" dirty="0"/>
              <a:t>Dependencies </a:t>
            </a:r>
          </a:p>
          <a:p>
            <a:pPr lvl="1"/>
            <a:r>
              <a:rPr lang="en-US" dirty="0"/>
              <a:t>Complexity = slow development &amp; many regressions </a:t>
            </a:r>
          </a:p>
          <a:p>
            <a:pPr lvl="1"/>
            <a:r>
              <a:rPr lang="en-US" dirty="0"/>
              <a:t>Difficult to be productive = many wait time &amp; re-work</a:t>
            </a:r>
          </a:p>
          <a:p>
            <a:pPr lvl="1"/>
            <a:r>
              <a:rPr lang="en-US" dirty="0"/>
              <a:t>Large code base = Many branches = Merging hell</a:t>
            </a:r>
          </a:p>
          <a:p>
            <a:pPr lvl="1"/>
            <a:r>
              <a:rPr lang="en-US" dirty="0"/>
              <a:t>Can’t deploy in isolation = Big Bang Releases = Deployment hell</a:t>
            </a:r>
          </a:p>
          <a:p>
            <a:pPr marL="457200" lvl="1" indent="0">
              <a:buNone/>
            </a:pPr>
            <a:endParaRPr lang="en-US" dirty="0"/>
          </a:p>
          <a:p>
            <a:r>
              <a:rPr lang="en-US" dirty="0"/>
              <a:t>Manual Tests </a:t>
            </a:r>
          </a:p>
          <a:p>
            <a:pPr lvl="1"/>
            <a:r>
              <a:rPr lang="en-US" dirty="0"/>
              <a:t>Large Database = No (managed) test data = No E2E automated tests</a:t>
            </a:r>
          </a:p>
          <a:p>
            <a:pPr lvl="1"/>
            <a:endParaRPr lang="en-US" dirty="0"/>
          </a:p>
          <a:p>
            <a:endParaRPr lang="en-US" dirty="0"/>
          </a:p>
        </p:txBody>
      </p:sp>
      <p:pic>
        <p:nvPicPr>
          <p:cNvPr id="6" name="Picture 5">
            <a:extLst>
              <a:ext uri="{FF2B5EF4-FFF2-40B4-BE49-F238E27FC236}">
                <a16:creationId xmlns:a16="http://schemas.microsoft.com/office/drawing/2014/main" id="{BECCD9FC-CE18-4CBB-A1F9-49C449221E08}"/>
              </a:ext>
            </a:extLst>
          </p:cNvPr>
          <p:cNvPicPr>
            <a:picLocks noChangeAspect="1"/>
          </p:cNvPicPr>
          <p:nvPr/>
        </p:nvPicPr>
        <p:blipFill>
          <a:blip r:embed="rId3"/>
          <a:stretch>
            <a:fillRect/>
          </a:stretch>
        </p:blipFill>
        <p:spPr>
          <a:xfrm>
            <a:off x="9580420" y="48902"/>
            <a:ext cx="2048161" cy="2067213"/>
          </a:xfrm>
          <a:prstGeom prst="rect">
            <a:avLst/>
          </a:prstGeom>
        </p:spPr>
      </p:pic>
    </p:spTree>
    <p:extLst>
      <p:ext uri="{BB962C8B-B14F-4D97-AF65-F5344CB8AC3E}">
        <p14:creationId xmlns:p14="http://schemas.microsoft.com/office/powerpoint/2010/main" val="1599506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Microservice Architecture</a:t>
            </a:r>
            <a:endParaRPr lang="en-GB" dirty="0"/>
          </a:p>
        </p:txBody>
      </p:sp>
      <p:sp>
        <p:nvSpPr>
          <p:cNvPr id="3" name="Content Placeholder 2"/>
          <p:cNvSpPr>
            <a:spLocks noGrp="1"/>
          </p:cNvSpPr>
          <p:nvPr>
            <p:ph idx="1"/>
          </p:nvPr>
        </p:nvSpPr>
        <p:spPr>
          <a:xfrm>
            <a:off x="522514" y="1825625"/>
            <a:ext cx="3628572" cy="4351338"/>
          </a:xfrm>
        </p:spPr>
        <p:txBody>
          <a:bodyPr/>
          <a:lstStyle/>
          <a:p>
            <a:r>
              <a:rPr lang="nl-BE" dirty="0"/>
              <a:t>Application is </a:t>
            </a:r>
            <a:r>
              <a:rPr lang="nl-BE" dirty="0" err="1"/>
              <a:t>composed</a:t>
            </a:r>
            <a:r>
              <a:rPr lang="nl-BE" dirty="0"/>
              <a:t> out of </a:t>
            </a:r>
            <a:r>
              <a:rPr lang="nl-BE" dirty="0" err="1"/>
              <a:t>many</a:t>
            </a:r>
            <a:r>
              <a:rPr lang="nl-BE" dirty="0"/>
              <a:t> services</a:t>
            </a:r>
          </a:p>
          <a:p>
            <a:r>
              <a:rPr lang="nl-BE" dirty="0" err="1"/>
              <a:t>Isolated</a:t>
            </a:r>
            <a:r>
              <a:rPr lang="nl-BE" dirty="0"/>
              <a:t> </a:t>
            </a:r>
          </a:p>
          <a:p>
            <a:r>
              <a:rPr lang="nl-BE" dirty="0" err="1"/>
              <a:t>Specific</a:t>
            </a:r>
            <a:r>
              <a:rPr lang="nl-BE" dirty="0"/>
              <a:t> business </a:t>
            </a:r>
            <a:r>
              <a:rPr lang="nl-BE" dirty="0" err="1"/>
              <a:t>capability</a:t>
            </a:r>
            <a:endParaRPr lang="nl-BE" dirty="0"/>
          </a:p>
          <a:p>
            <a:r>
              <a:rPr lang="nl-BE" dirty="0" err="1"/>
              <a:t>Specific</a:t>
            </a:r>
            <a:r>
              <a:rPr lang="nl-BE" dirty="0"/>
              <a:t> domain</a:t>
            </a:r>
          </a:p>
          <a:p>
            <a:r>
              <a:rPr lang="nl-BE" dirty="0" err="1"/>
              <a:t>Deployed</a:t>
            </a:r>
            <a:r>
              <a:rPr lang="nl-BE" dirty="0"/>
              <a:t> </a:t>
            </a:r>
            <a:r>
              <a:rPr lang="nl-BE" dirty="0" err="1"/>
              <a:t>independently</a:t>
            </a:r>
            <a:endParaRPr lang="nl-BE" dirty="0"/>
          </a:p>
          <a:p>
            <a:endParaRPr lang="en-GB"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6605" y="1669143"/>
            <a:ext cx="8353098" cy="5007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1E37FD40-7C88-47F7-B3D2-841A7CB575C4}"/>
              </a:ext>
            </a:extLst>
          </p:cNvPr>
          <p:cNvPicPr>
            <a:picLocks noChangeAspect="1"/>
          </p:cNvPicPr>
          <p:nvPr/>
        </p:nvPicPr>
        <p:blipFill>
          <a:blip r:embed="rId4"/>
          <a:stretch>
            <a:fillRect/>
          </a:stretch>
        </p:blipFill>
        <p:spPr>
          <a:xfrm>
            <a:off x="7575863" y="365125"/>
            <a:ext cx="1114581" cy="1114581"/>
          </a:xfrm>
          <a:prstGeom prst="rect">
            <a:avLst/>
          </a:prstGeom>
        </p:spPr>
      </p:pic>
    </p:spTree>
    <p:extLst>
      <p:ext uri="{BB962C8B-B14F-4D97-AF65-F5344CB8AC3E}">
        <p14:creationId xmlns:p14="http://schemas.microsoft.com/office/powerpoint/2010/main" val="3079422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a:t>Characteristics</a:t>
            </a:r>
            <a:r>
              <a:rPr lang="nl-BE" dirty="0"/>
              <a:t> of a Microservice Architecture</a:t>
            </a:r>
            <a:endParaRPr lang="en-GB" dirty="0"/>
          </a:p>
        </p:txBody>
      </p:sp>
      <p:sp>
        <p:nvSpPr>
          <p:cNvPr id="3" name="Content Placeholder 2"/>
          <p:cNvSpPr>
            <a:spLocks noGrp="1"/>
          </p:cNvSpPr>
          <p:nvPr>
            <p:ph idx="1"/>
          </p:nvPr>
        </p:nvSpPr>
        <p:spPr/>
        <p:txBody>
          <a:bodyPr>
            <a:normAutofit lnSpcReduction="10000"/>
          </a:bodyPr>
          <a:lstStyle/>
          <a:p>
            <a:r>
              <a:rPr lang="nl-BE" dirty="0" err="1"/>
              <a:t>Componentization</a:t>
            </a:r>
            <a:r>
              <a:rPr lang="nl-BE" dirty="0"/>
              <a:t> via Services</a:t>
            </a:r>
          </a:p>
          <a:p>
            <a:r>
              <a:rPr lang="nl-BE" dirty="0" err="1"/>
              <a:t>Organized</a:t>
            </a:r>
            <a:r>
              <a:rPr lang="nl-BE" dirty="0"/>
              <a:t> </a:t>
            </a:r>
            <a:r>
              <a:rPr lang="nl-BE" dirty="0" err="1"/>
              <a:t>around</a:t>
            </a:r>
            <a:r>
              <a:rPr lang="nl-BE" dirty="0"/>
              <a:t> Business </a:t>
            </a:r>
            <a:r>
              <a:rPr lang="nl-BE" dirty="0" err="1"/>
              <a:t>Capabilities</a:t>
            </a:r>
            <a:endParaRPr lang="nl-BE" dirty="0"/>
          </a:p>
          <a:p>
            <a:r>
              <a:rPr lang="nl-BE" dirty="0" err="1"/>
              <a:t>Products</a:t>
            </a:r>
            <a:r>
              <a:rPr lang="nl-BE" dirty="0"/>
              <a:t> </a:t>
            </a:r>
            <a:r>
              <a:rPr lang="nl-BE" dirty="0" err="1"/>
              <a:t>not</a:t>
            </a:r>
            <a:r>
              <a:rPr lang="nl-BE" dirty="0"/>
              <a:t> </a:t>
            </a:r>
            <a:r>
              <a:rPr lang="nl-BE" dirty="0" err="1"/>
              <a:t>Projects</a:t>
            </a:r>
            <a:endParaRPr lang="nl-BE" dirty="0"/>
          </a:p>
          <a:p>
            <a:r>
              <a:rPr lang="nl-BE" dirty="0"/>
              <a:t>Smart </a:t>
            </a:r>
            <a:r>
              <a:rPr lang="nl-BE" dirty="0" err="1"/>
              <a:t>endpoints</a:t>
            </a:r>
            <a:r>
              <a:rPr lang="nl-BE" dirty="0"/>
              <a:t> </a:t>
            </a:r>
            <a:r>
              <a:rPr lang="nl-BE" dirty="0" err="1"/>
              <a:t>and</a:t>
            </a:r>
            <a:r>
              <a:rPr lang="nl-BE" dirty="0"/>
              <a:t> </a:t>
            </a:r>
            <a:r>
              <a:rPr lang="nl-BE" dirty="0" err="1"/>
              <a:t>dumb</a:t>
            </a:r>
            <a:r>
              <a:rPr lang="nl-BE" dirty="0"/>
              <a:t> </a:t>
            </a:r>
            <a:r>
              <a:rPr lang="nl-BE" dirty="0" err="1"/>
              <a:t>pipes</a:t>
            </a:r>
            <a:r>
              <a:rPr lang="nl-BE" dirty="0"/>
              <a:t> </a:t>
            </a:r>
          </a:p>
          <a:p>
            <a:r>
              <a:rPr lang="nl-BE" dirty="0" err="1"/>
              <a:t>Decentralized</a:t>
            </a:r>
            <a:r>
              <a:rPr lang="nl-BE" dirty="0"/>
              <a:t> </a:t>
            </a:r>
            <a:r>
              <a:rPr lang="nl-BE" dirty="0" err="1"/>
              <a:t>Governance</a:t>
            </a:r>
            <a:endParaRPr lang="nl-BE" dirty="0"/>
          </a:p>
          <a:p>
            <a:r>
              <a:rPr lang="nl-BE" dirty="0" err="1"/>
              <a:t>Decentralized</a:t>
            </a:r>
            <a:r>
              <a:rPr lang="nl-BE" dirty="0"/>
              <a:t> Data Management</a:t>
            </a:r>
          </a:p>
          <a:p>
            <a:r>
              <a:rPr lang="nl-BE" dirty="0" err="1"/>
              <a:t>Infrastructure</a:t>
            </a:r>
            <a:r>
              <a:rPr lang="nl-BE" dirty="0"/>
              <a:t> Automation</a:t>
            </a:r>
          </a:p>
          <a:p>
            <a:r>
              <a:rPr lang="nl-BE" dirty="0"/>
              <a:t>Design </a:t>
            </a:r>
            <a:r>
              <a:rPr lang="nl-BE" dirty="0" err="1"/>
              <a:t>for</a:t>
            </a:r>
            <a:r>
              <a:rPr lang="nl-BE" dirty="0"/>
              <a:t> failure</a:t>
            </a:r>
          </a:p>
          <a:p>
            <a:r>
              <a:rPr lang="nl-BE" dirty="0" err="1"/>
              <a:t>Evolutionary</a:t>
            </a:r>
            <a:r>
              <a:rPr lang="nl-BE" dirty="0"/>
              <a:t> Design</a:t>
            </a:r>
            <a:endParaRPr lang="en-GB" dirty="0"/>
          </a:p>
        </p:txBody>
      </p:sp>
      <p:sp>
        <p:nvSpPr>
          <p:cNvPr id="4" name="TextBox 3">
            <a:extLst>
              <a:ext uri="{FF2B5EF4-FFF2-40B4-BE49-F238E27FC236}">
                <a16:creationId xmlns:a16="http://schemas.microsoft.com/office/drawing/2014/main" id="{E88F5C5A-1E39-48D4-A84C-42F1708FE72C}"/>
              </a:ext>
            </a:extLst>
          </p:cNvPr>
          <p:cNvSpPr txBox="1"/>
          <p:nvPr/>
        </p:nvSpPr>
        <p:spPr>
          <a:xfrm>
            <a:off x="5862416" y="6127234"/>
            <a:ext cx="5193858" cy="369332"/>
          </a:xfrm>
          <a:prstGeom prst="rect">
            <a:avLst/>
          </a:prstGeom>
          <a:noFill/>
        </p:spPr>
        <p:txBody>
          <a:bodyPr wrap="none" rtlCol="0">
            <a:spAutoFit/>
          </a:bodyPr>
          <a:lstStyle/>
          <a:p>
            <a:r>
              <a:rPr lang="en-US" dirty="0"/>
              <a:t>https://martinfowler.com/articles/microservices.html</a:t>
            </a:r>
          </a:p>
        </p:txBody>
      </p:sp>
    </p:spTree>
    <p:extLst>
      <p:ext uri="{BB962C8B-B14F-4D97-AF65-F5344CB8AC3E}">
        <p14:creationId xmlns:p14="http://schemas.microsoft.com/office/powerpoint/2010/main" val="3547461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a:t>Conways</a:t>
            </a:r>
            <a:r>
              <a:rPr lang="nl-BE" dirty="0"/>
              <a:t> </a:t>
            </a:r>
            <a:r>
              <a:rPr lang="nl-BE" dirty="0" err="1"/>
              <a:t>law</a:t>
            </a:r>
            <a:endParaRPr lang="en-GB" dirty="0"/>
          </a:p>
        </p:txBody>
      </p:sp>
      <p:sp>
        <p:nvSpPr>
          <p:cNvPr id="3" name="Content Placeholder 2"/>
          <p:cNvSpPr>
            <a:spLocks noGrp="1"/>
          </p:cNvSpPr>
          <p:nvPr>
            <p:ph idx="1"/>
          </p:nvPr>
        </p:nvSpPr>
        <p:spPr>
          <a:xfrm>
            <a:off x="838200" y="1825625"/>
            <a:ext cx="6615545" cy="3536084"/>
          </a:xfrm>
        </p:spPr>
        <p:txBody>
          <a:bodyPr>
            <a:normAutofit/>
          </a:bodyPr>
          <a:lstStyle/>
          <a:p>
            <a:pPr marL="0" indent="0">
              <a:buNone/>
            </a:pPr>
            <a:r>
              <a:rPr lang="en-US" b="1" i="1" dirty="0">
                <a:solidFill>
                  <a:schemeClr val="tx1">
                    <a:lumMod val="75000"/>
                    <a:lumOff val="25000"/>
                  </a:schemeClr>
                </a:solidFill>
                <a:latin typeface="Batang" panose="02030600000101010101" pitchFamily="18" charset="-127"/>
                <a:ea typeface="Batang" panose="02030600000101010101" pitchFamily="18" charset="-127"/>
              </a:rPr>
              <a:t>“Any organization that designs a system (defined broadly) will produce a design whose structure is a copy of the organization's communication structure.”</a:t>
            </a:r>
            <a:endParaRPr lang="en-GB" i="1" dirty="0">
              <a:solidFill>
                <a:schemeClr val="tx1">
                  <a:lumMod val="75000"/>
                  <a:lumOff val="25000"/>
                </a:schemeClr>
              </a:solidFill>
              <a:latin typeface="Batang" panose="02030600000101010101" pitchFamily="18" charset="-127"/>
              <a:ea typeface="Batang" panose="02030600000101010101" pitchFamily="18" charset="-127"/>
            </a:endParaRPr>
          </a:p>
        </p:txBody>
      </p:sp>
      <p:pic>
        <p:nvPicPr>
          <p:cNvPr id="1026" name="Picture 2" descr="Résultat de recherche d'images pour &quot;Mel conway&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9757" y="1237982"/>
            <a:ext cx="3030970" cy="4978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53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a:t>Characteristics</a:t>
            </a:r>
            <a:r>
              <a:rPr lang="nl-BE" dirty="0"/>
              <a:t> of a Microservice </a:t>
            </a:r>
            <a:r>
              <a:rPr lang="nl-BE" dirty="0" err="1"/>
              <a:t>Organization</a:t>
            </a:r>
            <a:endParaRPr lang="en-GB" dirty="0"/>
          </a:p>
        </p:txBody>
      </p:sp>
      <p:sp>
        <p:nvSpPr>
          <p:cNvPr id="3" name="Content Placeholder 2"/>
          <p:cNvSpPr>
            <a:spLocks noGrp="1"/>
          </p:cNvSpPr>
          <p:nvPr>
            <p:ph idx="1"/>
          </p:nvPr>
        </p:nvSpPr>
        <p:spPr/>
        <p:txBody>
          <a:bodyPr>
            <a:normAutofit lnSpcReduction="10000"/>
          </a:bodyPr>
          <a:lstStyle/>
          <a:p>
            <a:r>
              <a:rPr lang="nl-BE" dirty="0" err="1"/>
              <a:t>Componentization</a:t>
            </a:r>
            <a:r>
              <a:rPr lang="nl-BE" dirty="0"/>
              <a:t> </a:t>
            </a:r>
            <a:r>
              <a:rPr lang="nl-BE" dirty="0" err="1"/>
              <a:t>owned</a:t>
            </a:r>
            <a:r>
              <a:rPr lang="nl-BE" dirty="0"/>
              <a:t> </a:t>
            </a:r>
            <a:r>
              <a:rPr lang="nl-BE" dirty="0" err="1"/>
              <a:t>by</a:t>
            </a:r>
            <a:r>
              <a:rPr lang="nl-BE" dirty="0"/>
              <a:t> Teams</a:t>
            </a:r>
            <a:endParaRPr lang="nl-BE" strike="sngStrike" dirty="0"/>
          </a:p>
          <a:p>
            <a:r>
              <a:rPr lang="nl-BE" dirty="0" err="1"/>
              <a:t>Organized</a:t>
            </a:r>
            <a:r>
              <a:rPr lang="nl-BE" dirty="0"/>
              <a:t> </a:t>
            </a:r>
            <a:r>
              <a:rPr lang="nl-BE" dirty="0" err="1"/>
              <a:t>around</a:t>
            </a:r>
            <a:r>
              <a:rPr lang="nl-BE" dirty="0"/>
              <a:t> Business </a:t>
            </a:r>
            <a:r>
              <a:rPr lang="nl-BE" dirty="0" err="1"/>
              <a:t>Capabilities</a:t>
            </a:r>
            <a:endParaRPr lang="nl-BE" dirty="0"/>
          </a:p>
          <a:p>
            <a:r>
              <a:rPr lang="nl-BE" dirty="0"/>
              <a:t>Product </a:t>
            </a:r>
            <a:r>
              <a:rPr lang="nl-BE" dirty="0" err="1"/>
              <a:t>not</a:t>
            </a:r>
            <a:r>
              <a:rPr lang="nl-BE" dirty="0"/>
              <a:t> Project teams </a:t>
            </a:r>
          </a:p>
          <a:p>
            <a:r>
              <a:rPr lang="nl-BE" dirty="0"/>
              <a:t>Smart teams </a:t>
            </a:r>
            <a:r>
              <a:rPr lang="nl-BE" dirty="0" err="1"/>
              <a:t>and</a:t>
            </a:r>
            <a:r>
              <a:rPr lang="nl-BE" dirty="0"/>
              <a:t> </a:t>
            </a:r>
            <a:r>
              <a:rPr lang="nl-BE" dirty="0" err="1"/>
              <a:t>dumb</a:t>
            </a:r>
            <a:r>
              <a:rPr lang="nl-BE" dirty="0"/>
              <a:t> </a:t>
            </a:r>
            <a:r>
              <a:rPr lang="nl-BE" dirty="0" err="1"/>
              <a:t>communication</a:t>
            </a:r>
            <a:r>
              <a:rPr lang="nl-BE" dirty="0"/>
              <a:t> </a:t>
            </a:r>
          </a:p>
          <a:p>
            <a:r>
              <a:rPr lang="nl-BE" dirty="0" err="1"/>
              <a:t>Decentralized</a:t>
            </a:r>
            <a:r>
              <a:rPr lang="nl-BE" dirty="0"/>
              <a:t> </a:t>
            </a:r>
            <a:r>
              <a:rPr lang="nl-BE" dirty="0" err="1"/>
              <a:t>Governance</a:t>
            </a:r>
            <a:r>
              <a:rPr lang="nl-BE" dirty="0"/>
              <a:t> =&gt; teams are </a:t>
            </a:r>
            <a:r>
              <a:rPr lang="nl-BE" dirty="0" err="1"/>
              <a:t>autonomous</a:t>
            </a:r>
            <a:endParaRPr lang="nl-BE" dirty="0"/>
          </a:p>
          <a:p>
            <a:r>
              <a:rPr lang="nl-BE" dirty="0" err="1"/>
              <a:t>Decentralized</a:t>
            </a:r>
            <a:r>
              <a:rPr lang="nl-BE" dirty="0"/>
              <a:t> Data Management =&gt; database is </a:t>
            </a:r>
            <a:r>
              <a:rPr lang="nl-BE" dirty="0" err="1"/>
              <a:t>owned</a:t>
            </a:r>
            <a:r>
              <a:rPr lang="nl-BE" dirty="0"/>
              <a:t> </a:t>
            </a:r>
            <a:r>
              <a:rPr lang="nl-BE" dirty="0" err="1"/>
              <a:t>by</a:t>
            </a:r>
            <a:r>
              <a:rPr lang="nl-BE" dirty="0"/>
              <a:t> </a:t>
            </a:r>
            <a:r>
              <a:rPr lang="nl-BE" dirty="0" err="1"/>
              <a:t>the</a:t>
            </a:r>
            <a:r>
              <a:rPr lang="nl-BE" dirty="0"/>
              <a:t> teams</a:t>
            </a:r>
          </a:p>
          <a:p>
            <a:r>
              <a:rPr lang="nl-BE" dirty="0"/>
              <a:t>Teams </a:t>
            </a:r>
            <a:r>
              <a:rPr lang="nl-BE" dirty="0" err="1"/>
              <a:t>can</a:t>
            </a:r>
            <a:r>
              <a:rPr lang="nl-BE" dirty="0"/>
              <a:t> </a:t>
            </a:r>
            <a:r>
              <a:rPr lang="nl-BE" dirty="0" err="1"/>
              <a:t>count</a:t>
            </a:r>
            <a:r>
              <a:rPr lang="nl-BE" dirty="0"/>
              <a:t> on </a:t>
            </a:r>
            <a:r>
              <a:rPr lang="nl-BE" dirty="0" err="1"/>
              <a:t>Infrastructure</a:t>
            </a:r>
            <a:r>
              <a:rPr lang="nl-BE" dirty="0"/>
              <a:t> Automation</a:t>
            </a:r>
          </a:p>
          <a:p>
            <a:r>
              <a:rPr lang="nl-BE" dirty="0"/>
              <a:t>Design </a:t>
            </a:r>
            <a:r>
              <a:rPr lang="nl-BE" dirty="0" err="1"/>
              <a:t>for</a:t>
            </a:r>
            <a:r>
              <a:rPr lang="nl-BE" dirty="0"/>
              <a:t> failure</a:t>
            </a:r>
          </a:p>
          <a:p>
            <a:r>
              <a:rPr lang="nl-BE" dirty="0" err="1"/>
              <a:t>Evolutionary</a:t>
            </a:r>
            <a:r>
              <a:rPr lang="nl-BE" dirty="0"/>
              <a:t> </a:t>
            </a:r>
            <a:r>
              <a:rPr lang="nl-BE" dirty="0" err="1"/>
              <a:t>mindset</a:t>
            </a:r>
            <a:r>
              <a:rPr lang="nl-BE" dirty="0"/>
              <a:t> =&gt; </a:t>
            </a:r>
            <a:r>
              <a:rPr lang="nl-BE" dirty="0" err="1"/>
              <a:t>continous</a:t>
            </a:r>
            <a:r>
              <a:rPr lang="nl-BE" dirty="0"/>
              <a:t> </a:t>
            </a:r>
            <a:r>
              <a:rPr lang="nl-BE" dirty="0" err="1"/>
              <a:t>improvement</a:t>
            </a:r>
            <a:endParaRPr lang="en-GB" dirty="0"/>
          </a:p>
          <a:p>
            <a:pPr marL="0" indent="0">
              <a:buNone/>
            </a:pPr>
            <a:endParaRPr lang="en-GB" dirty="0"/>
          </a:p>
        </p:txBody>
      </p:sp>
    </p:spTree>
    <p:extLst>
      <p:ext uri="{BB962C8B-B14F-4D97-AF65-F5344CB8AC3E}">
        <p14:creationId xmlns:p14="http://schemas.microsoft.com/office/powerpoint/2010/main" val="1773497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E32DF-9D0F-4C4B-9F27-574C78CC576C}"/>
              </a:ext>
            </a:extLst>
          </p:cNvPr>
          <p:cNvSpPr>
            <a:spLocks noGrp="1"/>
          </p:cNvSpPr>
          <p:nvPr>
            <p:ph type="title"/>
          </p:nvPr>
        </p:nvSpPr>
        <p:spPr/>
        <p:txBody>
          <a:bodyPr/>
          <a:lstStyle/>
          <a:p>
            <a:r>
              <a:rPr lang="nl-BE" dirty="0" err="1"/>
              <a:t>Relationship</a:t>
            </a:r>
            <a:r>
              <a:rPr lang="nl-BE" dirty="0"/>
              <a:t> </a:t>
            </a:r>
            <a:r>
              <a:rPr lang="nl-BE" dirty="0" err="1"/>
              <a:t>with</a:t>
            </a:r>
            <a:r>
              <a:rPr lang="nl-BE" dirty="0"/>
              <a:t> DDD </a:t>
            </a:r>
            <a:r>
              <a:rPr lang="nl-BE" dirty="0" err="1"/>
              <a:t>Bounded</a:t>
            </a:r>
            <a:r>
              <a:rPr lang="nl-BE" dirty="0"/>
              <a:t> Context</a:t>
            </a:r>
            <a:endParaRPr lang="en-US" dirty="0"/>
          </a:p>
        </p:txBody>
      </p:sp>
      <p:sp>
        <p:nvSpPr>
          <p:cNvPr id="3" name="Content Placeholder 2">
            <a:extLst>
              <a:ext uri="{FF2B5EF4-FFF2-40B4-BE49-F238E27FC236}">
                <a16:creationId xmlns:a16="http://schemas.microsoft.com/office/drawing/2014/main" id="{52BA0B48-0A14-4D2C-8DD9-9C4A82B0CF46}"/>
              </a:ext>
            </a:extLst>
          </p:cNvPr>
          <p:cNvSpPr>
            <a:spLocks noGrp="1"/>
          </p:cNvSpPr>
          <p:nvPr>
            <p:ph idx="1"/>
          </p:nvPr>
        </p:nvSpPr>
        <p:spPr>
          <a:xfrm>
            <a:off x="6238429" y="1690688"/>
            <a:ext cx="5768412" cy="4566361"/>
          </a:xfrm>
        </p:spPr>
        <p:txBody>
          <a:bodyPr/>
          <a:lstStyle/>
          <a:p>
            <a:r>
              <a:rPr lang="en-US" dirty="0"/>
              <a:t>Break a large domain into smaller domains</a:t>
            </a:r>
          </a:p>
          <a:p>
            <a:pPr lvl="1"/>
            <a:r>
              <a:rPr lang="en-US" dirty="0"/>
              <a:t>Polysemy</a:t>
            </a:r>
          </a:p>
          <a:p>
            <a:pPr lvl="1"/>
            <a:r>
              <a:rPr lang="en-US" dirty="0"/>
              <a:t>Divided in multi canonical models</a:t>
            </a:r>
          </a:p>
          <a:p>
            <a:pPr lvl="1"/>
            <a:r>
              <a:rPr lang="en-US" dirty="0"/>
              <a:t>Unrelated &amp; Related Concepts</a:t>
            </a:r>
          </a:p>
          <a:p>
            <a:pPr lvl="1"/>
            <a:r>
              <a:rPr lang="en-US" dirty="0"/>
              <a:t>Context Map</a:t>
            </a:r>
          </a:p>
          <a:p>
            <a:r>
              <a:rPr lang="en-US" dirty="0"/>
              <a:t>1 Bounded Context &gt;= 1 Microservice</a:t>
            </a:r>
          </a:p>
          <a:p>
            <a:pPr lvl="1"/>
            <a:r>
              <a:rPr lang="en-US" dirty="0"/>
              <a:t>Add physical boundaries =&gt; No Sharing</a:t>
            </a:r>
          </a:p>
          <a:p>
            <a:pPr lvl="2"/>
            <a:r>
              <a:rPr lang="en-US" dirty="0"/>
              <a:t>Process</a:t>
            </a:r>
          </a:p>
          <a:p>
            <a:pPr lvl="2"/>
            <a:r>
              <a:rPr lang="en-US" dirty="0"/>
              <a:t>Database</a:t>
            </a:r>
          </a:p>
          <a:p>
            <a:pPr lvl="2"/>
            <a:endParaRPr lang="en-US" dirty="0"/>
          </a:p>
        </p:txBody>
      </p:sp>
      <p:pic>
        <p:nvPicPr>
          <p:cNvPr id="9" name="Picture 8">
            <a:extLst>
              <a:ext uri="{FF2B5EF4-FFF2-40B4-BE49-F238E27FC236}">
                <a16:creationId xmlns:a16="http://schemas.microsoft.com/office/drawing/2014/main" id="{3B72EEB3-5E68-4A8B-86E7-9DD582E391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876" y="1905711"/>
            <a:ext cx="5967791" cy="3695083"/>
          </a:xfrm>
          <a:prstGeom prst="rect">
            <a:avLst/>
          </a:prstGeom>
        </p:spPr>
      </p:pic>
    </p:spTree>
    <p:extLst>
      <p:ext uri="{BB962C8B-B14F-4D97-AF65-F5344CB8AC3E}">
        <p14:creationId xmlns:p14="http://schemas.microsoft.com/office/powerpoint/2010/main" val="803524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The link </a:t>
            </a:r>
            <a:r>
              <a:rPr lang="nl-BE" dirty="0" err="1"/>
              <a:t>with</a:t>
            </a:r>
            <a:r>
              <a:rPr lang="nl-BE" dirty="0"/>
              <a:t> Containers</a:t>
            </a:r>
            <a:endParaRPr lang="en-GB"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3746" y="2327563"/>
            <a:ext cx="3249025" cy="3531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247" y="2327563"/>
            <a:ext cx="3610770" cy="3568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747322" y="1699553"/>
            <a:ext cx="1681871" cy="369332"/>
          </a:xfrm>
          <a:prstGeom prst="rect">
            <a:avLst/>
          </a:prstGeom>
          <a:noFill/>
        </p:spPr>
        <p:txBody>
          <a:bodyPr wrap="none" rtlCol="0">
            <a:spAutoFit/>
          </a:bodyPr>
          <a:lstStyle/>
          <a:p>
            <a:r>
              <a:rPr lang="nl-BE" dirty="0"/>
              <a:t>Virtual Machine</a:t>
            </a:r>
            <a:endParaRPr lang="en-GB" dirty="0"/>
          </a:p>
        </p:txBody>
      </p:sp>
      <p:sp>
        <p:nvSpPr>
          <p:cNvPr id="5" name="TextBox 4"/>
          <p:cNvSpPr txBox="1"/>
          <p:nvPr/>
        </p:nvSpPr>
        <p:spPr>
          <a:xfrm>
            <a:off x="8100301" y="1699553"/>
            <a:ext cx="1104661" cy="369332"/>
          </a:xfrm>
          <a:prstGeom prst="rect">
            <a:avLst/>
          </a:prstGeom>
          <a:noFill/>
        </p:spPr>
        <p:txBody>
          <a:bodyPr wrap="none" rtlCol="0">
            <a:spAutoFit/>
          </a:bodyPr>
          <a:lstStyle/>
          <a:p>
            <a:r>
              <a:rPr lang="nl-BE" dirty="0"/>
              <a:t>Container</a:t>
            </a:r>
            <a:endParaRPr lang="en-GB" dirty="0"/>
          </a:p>
        </p:txBody>
      </p:sp>
    </p:spTree>
    <p:extLst>
      <p:ext uri="{BB962C8B-B14F-4D97-AF65-F5344CB8AC3E}">
        <p14:creationId xmlns:p14="http://schemas.microsoft.com/office/powerpoint/2010/main" val="2108854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The Link </a:t>
            </a:r>
            <a:r>
              <a:rPr lang="nl-BE" dirty="0" err="1"/>
              <a:t>with</a:t>
            </a:r>
            <a:r>
              <a:rPr lang="nl-BE" dirty="0"/>
              <a:t> Containers</a:t>
            </a:r>
            <a:endParaRPr lang="en-GB" dirty="0"/>
          </a:p>
        </p:txBody>
      </p:sp>
      <p:sp>
        <p:nvSpPr>
          <p:cNvPr id="3" name="Content Placeholder 2"/>
          <p:cNvSpPr>
            <a:spLocks noGrp="1"/>
          </p:cNvSpPr>
          <p:nvPr>
            <p:ph idx="1"/>
          </p:nvPr>
        </p:nvSpPr>
        <p:spPr>
          <a:xfrm>
            <a:off x="6657109" y="1371600"/>
            <a:ext cx="4869873" cy="4888491"/>
          </a:xfrm>
        </p:spPr>
        <p:txBody>
          <a:bodyPr>
            <a:normAutofit fontScale="85000" lnSpcReduction="10000"/>
          </a:bodyPr>
          <a:lstStyle/>
          <a:p>
            <a:r>
              <a:rPr lang="nl-BE" dirty="0"/>
              <a:t>Benefits</a:t>
            </a:r>
          </a:p>
          <a:p>
            <a:pPr lvl="1"/>
            <a:r>
              <a:rPr lang="nl-BE" dirty="0" err="1"/>
              <a:t>Decoupling</a:t>
            </a:r>
            <a:r>
              <a:rPr lang="nl-BE" dirty="0"/>
              <a:t> </a:t>
            </a:r>
            <a:r>
              <a:rPr lang="nl-BE" dirty="0" err="1"/>
              <a:t>from</a:t>
            </a:r>
            <a:r>
              <a:rPr lang="nl-BE" dirty="0"/>
              <a:t> environment</a:t>
            </a:r>
          </a:p>
          <a:p>
            <a:pPr lvl="2"/>
            <a:r>
              <a:rPr lang="nl-BE" dirty="0"/>
              <a:t>Consistent environment (</a:t>
            </a:r>
            <a:r>
              <a:rPr lang="nl-BE" dirty="0" err="1"/>
              <a:t>staging</a:t>
            </a:r>
            <a:r>
              <a:rPr lang="nl-BE" dirty="0"/>
              <a:t>)</a:t>
            </a:r>
          </a:p>
          <a:p>
            <a:pPr lvl="2"/>
            <a:r>
              <a:rPr lang="nl-BE" dirty="0"/>
              <a:t>Run </a:t>
            </a:r>
            <a:r>
              <a:rPr lang="nl-BE" dirty="0" err="1"/>
              <a:t>everywhere</a:t>
            </a:r>
            <a:r>
              <a:rPr lang="nl-BE" dirty="0"/>
              <a:t> =&gt; </a:t>
            </a:r>
            <a:r>
              <a:rPr lang="nl-BE" dirty="0" err="1"/>
              <a:t>vendor</a:t>
            </a:r>
            <a:r>
              <a:rPr lang="nl-BE" dirty="0"/>
              <a:t> </a:t>
            </a:r>
            <a:r>
              <a:rPr lang="nl-BE" dirty="0" err="1"/>
              <a:t>decoupling</a:t>
            </a:r>
            <a:endParaRPr lang="nl-BE" dirty="0"/>
          </a:p>
          <a:p>
            <a:pPr lvl="1"/>
            <a:r>
              <a:rPr lang="nl-BE" dirty="0"/>
              <a:t>Runtime Options</a:t>
            </a:r>
          </a:p>
          <a:p>
            <a:pPr lvl="1"/>
            <a:r>
              <a:rPr lang="nl-BE" dirty="0" err="1"/>
              <a:t>Better</a:t>
            </a:r>
            <a:r>
              <a:rPr lang="nl-BE" dirty="0"/>
              <a:t> ressource </a:t>
            </a:r>
            <a:r>
              <a:rPr lang="nl-BE" dirty="0" err="1"/>
              <a:t>utilization</a:t>
            </a:r>
            <a:r>
              <a:rPr lang="nl-BE" dirty="0"/>
              <a:t> &amp; </a:t>
            </a:r>
            <a:r>
              <a:rPr lang="nl-BE" dirty="0" err="1"/>
              <a:t>cohabitation</a:t>
            </a:r>
            <a:endParaRPr lang="nl-BE" dirty="0"/>
          </a:p>
          <a:p>
            <a:pPr lvl="1"/>
            <a:r>
              <a:rPr lang="en-GB" dirty="0"/>
              <a:t>Finer-grained execution environments</a:t>
            </a:r>
            <a:endParaRPr lang="nl-BE" dirty="0"/>
          </a:p>
          <a:p>
            <a:pPr lvl="1"/>
            <a:r>
              <a:rPr lang="nl-BE" dirty="0" err="1"/>
              <a:t>Better</a:t>
            </a:r>
            <a:r>
              <a:rPr lang="nl-BE" dirty="0"/>
              <a:t> </a:t>
            </a:r>
            <a:r>
              <a:rPr lang="nl-BE" dirty="0" err="1"/>
              <a:t>Manageability</a:t>
            </a:r>
            <a:endParaRPr lang="nl-BE" dirty="0"/>
          </a:p>
          <a:p>
            <a:pPr lvl="2"/>
            <a:r>
              <a:rPr lang="nl-BE" dirty="0"/>
              <a:t>Deployment</a:t>
            </a:r>
          </a:p>
          <a:p>
            <a:pPr lvl="2"/>
            <a:r>
              <a:rPr lang="nl-BE" dirty="0"/>
              <a:t>Os, </a:t>
            </a:r>
            <a:r>
              <a:rPr lang="nl-BE" dirty="0" err="1"/>
              <a:t>patching</a:t>
            </a:r>
            <a:r>
              <a:rPr lang="nl-BE" dirty="0"/>
              <a:t> </a:t>
            </a:r>
          </a:p>
          <a:p>
            <a:pPr lvl="2"/>
            <a:r>
              <a:rPr lang="nl-BE" dirty="0"/>
              <a:t>Monitoring </a:t>
            </a:r>
          </a:p>
          <a:p>
            <a:pPr lvl="2"/>
            <a:r>
              <a:rPr lang="nl-BE" dirty="0"/>
              <a:t>Docker </a:t>
            </a:r>
            <a:r>
              <a:rPr lang="nl-BE" dirty="0" err="1"/>
              <a:t>Compose</a:t>
            </a:r>
            <a:endParaRPr lang="nl-BE" dirty="0"/>
          </a:p>
          <a:p>
            <a:pPr lvl="2"/>
            <a:r>
              <a:rPr lang="nl-BE" dirty="0"/>
              <a:t>Clustering </a:t>
            </a:r>
          </a:p>
          <a:p>
            <a:pPr lvl="2"/>
            <a:r>
              <a:rPr lang="nl-BE" dirty="0" err="1"/>
              <a:t>Orchestrator</a:t>
            </a:r>
            <a:endParaRPr lang="nl-BE" dirty="0"/>
          </a:p>
          <a:p>
            <a:pPr lvl="2"/>
            <a:r>
              <a:rPr lang="nl-BE" dirty="0" err="1"/>
              <a:t>Registries</a:t>
            </a:r>
            <a:endParaRPr lang="nl-BE" dirty="0"/>
          </a:p>
          <a:p>
            <a:pPr lvl="2"/>
            <a:r>
              <a:rPr lang="nl-BE" dirty="0" err="1"/>
              <a:t>Layered</a:t>
            </a:r>
            <a:r>
              <a:rPr lang="nl-BE" dirty="0"/>
              <a:t> &amp; </a:t>
            </a:r>
            <a:r>
              <a:rPr lang="nl-BE" dirty="0" err="1"/>
              <a:t>indempotent</a:t>
            </a:r>
            <a:endParaRPr lang="nl-BE" dirty="0"/>
          </a:p>
          <a:p>
            <a:pPr lvl="1"/>
            <a:endParaRPr lang="nl-BE" dirty="0"/>
          </a:p>
          <a:p>
            <a:pPr lvl="1"/>
            <a:endParaRPr lang="en-GB" dirty="0"/>
          </a:p>
        </p:txBody>
      </p:sp>
      <p:sp>
        <p:nvSpPr>
          <p:cNvPr id="4" name="AutoShape 2" descr="Résultat de recherche d'images pour &quot;container ima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Résultat de recherche d'images pour &quot;container image&quo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1579417"/>
            <a:ext cx="5886968" cy="4126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3201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The link </a:t>
            </a:r>
            <a:r>
              <a:rPr lang="nl-BE" dirty="0" err="1"/>
              <a:t>with</a:t>
            </a:r>
            <a:r>
              <a:rPr lang="nl-BE" dirty="0"/>
              <a:t> containers</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9198" y="1795092"/>
            <a:ext cx="4979557" cy="3483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We Belong Together Like Quo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1975" y="2296823"/>
            <a:ext cx="4114800" cy="41148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31975" y="1795092"/>
            <a:ext cx="4114800" cy="523220"/>
          </a:xfrm>
          <a:prstGeom prst="rect">
            <a:avLst/>
          </a:prstGeom>
          <a:solidFill>
            <a:srgbClr val="C63B10"/>
          </a:solidFill>
        </p:spPr>
        <p:txBody>
          <a:bodyPr wrap="square" rtlCol="0">
            <a:spAutoFit/>
          </a:bodyPr>
          <a:lstStyle/>
          <a:p>
            <a:r>
              <a:rPr lang="nl-BE" sz="2800" dirty="0"/>
              <a:t>Microservice &amp; Containers</a:t>
            </a:r>
            <a:endParaRPr lang="en-GB" sz="2800" dirty="0"/>
          </a:p>
        </p:txBody>
      </p:sp>
    </p:spTree>
    <p:extLst>
      <p:ext uri="{BB962C8B-B14F-4D97-AF65-F5344CB8AC3E}">
        <p14:creationId xmlns:p14="http://schemas.microsoft.com/office/powerpoint/2010/main" val="3193109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281911"/>
            <a:ext cx="12192000" cy="7300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5797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kinds of autonomy </a:t>
            </a:r>
          </a:p>
        </p:txBody>
      </p:sp>
      <p:sp>
        <p:nvSpPr>
          <p:cNvPr id="3" name="Content Placeholder 2"/>
          <p:cNvSpPr>
            <a:spLocks noGrp="1"/>
          </p:cNvSpPr>
          <p:nvPr>
            <p:ph idx="1"/>
          </p:nvPr>
        </p:nvSpPr>
        <p:spPr/>
        <p:txBody>
          <a:bodyPr/>
          <a:lstStyle/>
          <a:p>
            <a:r>
              <a:rPr lang="en-US" dirty="0"/>
              <a:t>Runtime autonomy: the system should survive during a certain amount of time to a failure of one of it’s parts.</a:t>
            </a:r>
          </a:p>
          <a:p>
            <a:r>
              <a:rPr lang="en-US" dirty="0"/>
              <a:t>Testing autonomy: be able to test the parts in isolation.</a:t>
            </a:r>
          </a:p>
          <a:p>
            <a:r>
              <a:rPr lang="en-US" dirty="0"/>
              <a:t>Autonomy of change: be able to do modification without impacting  other parts of the system.</a:t>
            </a:r>
          </a:p>
          <a:p>
            <a:r>
              <a:rPr lang="en-US" dirty="0"/>
              <a:t>Platform autonomy:  System should be able to run on platforms with different kind of hosting infrastructure.</a:t>
            </a:r>
          </a:p>
          <a:p>
            <a:endParaRPr lang="nl-BE" dirty="0"/>
          </a:p>
          <a:p>
            <a:endParaRPr lang="en-GB" dirty="0"/>
          </a:p>
        </p:txBody>
      </p:sp>
    </p:spTree>
    <p:extLst>
      <p:ext uri="{BB962C8B-B14F-4D97-AF65-F5344CB8AC3E}">
        <p14:creationId xmlns:p14="http://schemas.microsoft.com/office/powerpoint/2010/main" val="2154333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How </a:t>
            </a:r>
            <a:r>
              <a:rPr lang="nl-BE" dirty="0" err="1"/>
              <a:t>to</a:t>
            </a:r>
            <a:r>
              <a:rPr lang="nl-BE" dirty="0"/>
              <a:t> </a:t>
            </a:r>
            <a:r>
              <a:rPr lang="nl-BE" dirty="0" err="1"/>
              <a:t>achieve</a:t>
            </a:r>
            <a:r>
              <a:rPr lang="nl-BE" dirty="0"/>
              <a:t> </a:t>
            </a:r>
            <a:r>
              <a:rPr lang="nl-BE" dirty="0" err="1"/>
              <a:t>autonomy</a:t>
            </a:r>
            <a:r>
              <a:rPr lang="nl-BE" dirty="0"/>
              <a:t>?</a:t>
            </a:r>
            <a:endParaRPr lang="en-GB" dirty="0"/>
          </a:p>
        </p:txBody>
      </p:sp>
      <p:sp>
        <p:nvSpPr>
          <p:cNvPr id="4" name="Content Placeholder 2">
            <a:extLst>
              <a:ext uri="{FF2B5EF4-FFF2-40B4-BE49-F238E27FC236}">
                <a16:creationId xmlns:a16="http://schemas.microsoft.com/office/drawing/2014/main" id="{16497B9C-B624-4CD7-98D1-8046D3055299}"/>
              </a:ext>
            </a:extLst>
          </p:cNvPr>
          <p:cNvSpPr>
            <a:spLocks noGrp="1"/>
          </p:cNvSpPr>
          <p:nvPr>
            <p:ph idx="1"/>
          </p:nvPr>
        </p:nvSpPr>
        <p:spPr>
          <a:xfrm>
            <a:off x="5294085" y="1857377"/>
            <a:ext cx="6622144" cy="4351338"/>
          </a:xfrm>
        </p:spPr>
        <p:txBody>
          <a:bodyPr/>
          <a:lstStyle/>
          <a:p>
            <a:r>
              <a:rPr lang="en-US" dirty="0"/>
              <a:t>Componentization (Application Architecture)</a:t>
            </a:r>
          </a:p>
          <a:p>
            <a:pPr lvl="1"/>
            <a:r>
              <a:rPr lang="en-US" dirty="0"/>
              <a:t>Focus on functional decomposition (not on technical layers)</a:t>
            </a:r>
          </a:p>
          <a:p>
            <a:pPr lvl="1"/>
            <a:r>
              <a:rPr lang="en-US" dirty="0"/>
              <a:t>Design for localized changes</a:t>
            </a:r>
          </a:p>
          <a:p>
            <a:pPr lvl="2"/>
            <a:r>
              <a:rPr lang="en-US" dirty="0"/>
              <a:t>Design so that use case change is localized inside 1 component</a:t>
            </a:r>
          </a:p>
          <a:p>
            <a:pPr lvl="1"/>
            <a:r>
              <a:rPr lang="en-US" dirty="0"/>
              <a:t>Conway's Law </a:t>
            </a:r>
          </a:p>
          <a:p>
            <a:pPr lvl="2"/>
            <a:r>
              <a:rPr lang="en-US" dirty="0"/>
              <a:t>Design so that feature change is localized inside 1 team</a:t>
            </a:r>
          </a:p>
          <a:p>
            <a:pPr lvl="2"/>
            <a:endParaRPr lang="en-US" dirty="0"/>
          </a:p>
          <a:p>
            <a:pPr lvl="1"/>
            <a:endParaRPr lang="en-US" dirty="0"/>
          </a:p>
          <a:p>
            <a:pPr lvl="1"/>
            <a:endParaRPr lang="en-US" dirty="0"/>
          </a:p>
          <a:p>
            <a:pPr lvl="1"/>
            <a:endParaRPr lang="en-US" dirty="0"/>
          </a:p>
          <a:p>
            <a:endParaRPr lang="en-US" dirty="0"/>
          </a:p>
        </p:txBody>
      </p:sp>
      <p:pic>
        <p:nvPicPr>
          <p:cNvPr id="1028" name="Picture 4" descr="TM Architecture">
            <a:extLst>
              <a:ext uri="{FF2B5EF4-FFF2-40B4-BE49-F238E27FC236}">
                <a16:creationId xmlns:a16="http://schemas.microsoft.com/office/drawing/2014/main" id="{D46BC153-C27B-4458-AFDB-B136367EAE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336800"/>
            <a:ext cx="4795528" cy="2665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299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DAD9456-4E9C-4186-92C3-7DAE86112DAD}"/>
              </a:ext>
            </a:extLst>
          </p:cNvPr>
          <p:cNvPicPr>
            <a:picLocks noChangeAspect="1"/>
          </p:cNvPicPr>
          <p:nvPr/>
        </p:nvPicPr>
        <p:blipFill>
          <a:blip r:embed="rId2"/>
          <a:stretch>
            <a:fillRect/>
          </a:stretch>
        </p:blipFill>
        <p:spPr>
          <a:xfrm>
            <a:off x="7154779" y="1941095"/>
            <a:ext cx="4780547" cy="2711116"/>
          </a:xfrm>
          <a:prstGeom prst="rect">
            <a:avLst/>
          </a:prstGeom>
        </p:spPr>
      </p:pic>
      <p:sp>
        <p:nvSpPr>
          <p:cNvPr id="2" name="Title 1">
            <a:extLst>
              <a:ext uri="{FF2B5EF4-FFF2-40B4-BE49-F238E27FC236}">
                <a16:creationId xmlns:a16="http://schemas.microsoft.com/office/drawing/2014/main" id="{6CA8C9A2-52D7-4592-933C-42A9EF5555C7}"/>
              </a:ext>
            </a:extLst>
          </p:cNvPr>
          <p:cNvSpPr>
            <a:spLocks noGrp="1"/>
          </p:cNvSpPr>
          <p:nvPr>
            <p:ph type="title"/>
          </p:nvPr>
        </p:nvSpPr>
        <p:spPr/>
        <p:txBody>
          <a:bodyPr/>
          <a:lstStyle/>
          <a:p>
            <a:r>
              <a:rPr lang="en-US" dirty="0"/>
              <a:t>How to achieve autonomy?</a:t>
            </a:r>
          </a:p>
        </p:txBody>
      </p:sp>
      <p:sp>
        <p:nvSpPr>
          <p:cNvPr id="3" name="Content Placeholder 2">
            <a:extLst>
              <a:ext uri="{FF2B5EF4-FFF2-40B4-BE49-F238E27FC236}">
                <a16:creationId xmlns:a16="http://schemas.microsoft.com/office/drawing/2014/main" id="{17529BF3-2C59-4EF8-8BBC-D847DA8C9625}"/>
              </a:ext>
            </a:extLst>
          </p:cNvPr>
          <p:cNvSpPr>
            <a:spLocks noGrp="1"/>
          </p:cNvSpPr>
          <p:nvPr>
            <p:ph idx="1"/>
          </p:nvPr>
        </p:nvSpPr>
        <p:spPr>
          <a:xfrm>
            <a:off x="607464" y="1825625"/>
            <a:ext cx="6024073" cy="4351338"/>
          </a:xfrm>
        </p:spPr>
        <p:txBody>
          <a:bodyPr/>
          <a:lstStyle/>
          <a:p>
            <a:r>
              <a:rPr lang="en-US" dirty="0"/>
              <a:t>Data sovereignty</a:t>
            </a:r>
          </a:p>
          <a:p>
            <a:pPr lvl="1"/>
            <a:r>
              <a:rPr lang="en-US" dirty="0"/>
              <a:t>Each Microservice must own his data</a:t>
            </a:r>
          </a:p>
          <a:p>
            <a:pPr lvl="1"/>
            <a:r>
              <a:rPr lang="en-US" dirty="0"/>
              <a:t>Conceptual model will differ between microservices.</a:t>
            </a:r>
          </a:p>
          <a:p>
            <a:r>
              <a:rPr lang="en-US" dirty="0"/>
              <a:t>Process sovereignty </a:t>
            </a:r>
          </a:p>
          <a:p>
            <a:pPr lvl="1"/>
            <a:r>
              <a:rPr lang="en-US" dirty="0"/>
              <a:t>Each process should be autonomous</a:t>
            </a:r>
          </a:p>
          <a:p>
            <a:pPr lvl="2"/>
            <a:r>
              <a:rPr lang="en-US" dirty="0"/>
              <a:t>No synchronous communication between applications </a:t>
            </a:r>
          </a:p>
          <a:p>
            <a:pPr lvl="2"/>
            <a:r>
              <a:rPr lang="en-US" dirty="0"/>
              <a:t>No querying of other applications (synchronous or asynchronous)</a:t>
            </a:r>
          </a:p>
          <a:p>
            <a:pPr marL="914400" lvl="2" indent="0">
              <a:buNone/>
            </a:pPr>
            <a:endParaRPr lang="en-US" dirty="0"/>
          </a:p>
        </p:txBody>
      </p:sp>
      <p:sp>
        <p:nvSpPr>
          <p:cNvPr id="4" name="&quot;Not Allowed&quot; Symbol 3"/>
          <p:cNvSpPr/>
          <p:nvPr/>
        </p:nvSpPr>
        <p:spPr>
          <a:xfrm>
            <a:off x="8258628" y="4001294"/>
            <a:ext cx="333829" cy="319314"/>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quot;Not Allowed&quot; Symbol 5"/>
          <p:cNvSpPr/>
          <p:nvPr/>
        </p:nvSpPr>
        <p:spPr>
          <a:xfrm>
            <a:off x="8443685" y="2668480"/>
            <a:ext cx="297544" cy="304800"/>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quot;Not Allowed&quot; Symbol 6"/>
          <p:cNvSpPr/>
          <p:nvPr/>
        </p:nvSpPr>
        <p:spPr>
          <a:xfrm>
            <a:off x="8425542" y="3239573"/>
            <a:ext cx="290286" cy="247714"/>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268588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Event Notification</a:t>
            </a:r>
            <a:endParaRPr lang="en-GB" dirty="0"/>
          </a:p>
        </p:txBody>
      </p:sp>
      <p:sp>
        <p:nvSpPr>
          <p:cNvPr id="4" name="Rectangle 3"/>
          <p:cNvSpPr/>
          <p:nvPr/>
        </p:nvSpPr>
        <p:spPr>
          <a:xfrm>
            <a:off x="1582057" y="1843314"/>
            <a:ext cx="1915886" cy="132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t>P</a:t>
            </a:r>
            <a:r>
              <a:rPr lang="en-US" dirty="0" err="1"/>
              <a:t>roducts</a:t>
            </a:r>
            <a:endParaRPr lang="en-GB" dirty="0"/>
          </a:p>
        </p:txBody>
      </p:sp>
      <p:sp>
        <p:nvSpPr>
          <p:cNvPr id="5" name="Rectangle 4"/>
          <p:cNvSpPr/>
          <p:nvPr/>
        </p:nvSpPr>
        <p:spPr>
          <a:xfrm>
            <a:off x="1582057" y="4180114"/>
            <a:ext cx="1915886" cy="14514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Sales</a:t>
            </a:r>
            <a:endParaRPr lang="en-GB" dirty="0"/>
          </a:p>
        </p:txBody>
      </p:sp>
      <p:cxnSp>
        <p:nvCxnSpPr>
          <p:cNvPr id="7" name="Straight Arrow Connector 6"/>
          <p:cNvCxnSpPr/>
          <p:nvPr/>
        </p:nvCxnSpPr>
        <p:spPr>
          <a:xfrm>
            <a:off x="2525485" y="3164114"/>
            <a:ext cx="0" cy="1016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997200" y="3164114"/>
            <a:ext cx="7258" cy="101600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quot;Not Allowed&quot; Symbol 13"/>
          <p:cNvSpPr/>
          <p:nvPr/>
        </p:nvSpPr>
        <p:spPr>
          <a:xfrm>
            <a:off x="2300515" y="3454399"/>
            <a:ext cx="406400" cy="435429"/>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highlight>
                <a:srgbClr val="FF0000"/>
              </a:highlight>
            </a:endParaRPr>
          </a:p>
        </p:txBody>
      </p:sp>
      <p:grpSp>
        <p:nvGrpSpPr>
          <p:cNvPr id="21" name="Group 20"/>
          <p:cNvGrpSpPr/>
          <p:nvPr/>
        </p:nvGrpSpPr>
        <p:grpSpPr>
          <a:xfrm>
            <a:off x="3497943" y="2503714"/>
            <a:ext cx="1654628" cy="2402115"/>
            <a:chOff x="3497943" y="2503714"/>
            <a:chExt cx="1654628" cy="2402115"/>
          </a:xfrm>
        </p:grpSpPr>
        <p:sp>
          <p:nvSpPr>
            <p:cNvPr id="15" name="Rectangle 14"/>
            <p:cNvSpPr/>
            <p:nvPr/>
          </p:nvSpPr>
          <p:spPr>
            <a:xfrm>
              <a:off x="4470400" y="3345542"/>
              <a:ext cx="682171" cy="21771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 name="Straight Arrow Connector 16"/>
            <p:cNvCxnSpPr>
              <a:stCxn id="4" idx="3"/>
            </p:cNvCxnSpPr>
            <p:nvPr/>
          </p:nvCxnSpPr>
          <p:spPr>
            <a:xfrm>
              <a:off x="3497943" y="2503714"/>
              <a:ext cx="1146628"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5" idx="3"/>
            </p:cNvCxnSpPr>
            <p:nvPr/>
          </p:nvCxnSpPr>
          <p:spPr>
            <a:xfrm flipV="1">
              <a:off x="3497943" y="3563256"/>
              <a:ext cx="1146628" cy="1342573"/>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4419599" y="3563256"/>
            <a:ext cx="3142344" cy="1473200"/>
            <a:chOff x="4419599" y="3563256"/>
            <a:chExt cx="3142344" cy="1473200"/>
          </a:xfrm>
        </p:grpSpPr>
        <p:sp>
          <p:nvSpPr>
            <p:cNvPr id="22" name="Rectangle 21"/>
            <p:cNvSpPr/>
            <p:nvPr/>
          </p:nvSpPr>
          <p:spPr>
            <a:xfrm>
              <a:off x="4419599" y="4180114"/>
              <a:ext cx="1306286" cy="856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6226629" y="4172857"/>
              <a:ext cx="1335314" cy="8635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p:cNvCxnSpPr>
              <a:endCxn id="15" idx="2"/>
            </p:cNvCxnSpPr>
            <p:nvPr/>
          </p:nvCxnSpPr>
          <p:spPr>
            <a:xfrm flipH="1" flipV="1">
              <a:off x="4811486" y="3563256"/>
              <a:ext cx="341085" cy="820058"/>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3" idx="0"/>
              <a:endCxn id="15" idx="2"/>
            </p:cNvCxnSpPr>
            <p:nvPr/>
          </p:nvCxnSpPr>
          <p:spPr>
            <a:xfrm flipH="1" flipV="1">
              <a:off x="4811486" y="3563256"/>
              <a:ext cx="2082800" cy="609601"/>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014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CE410-ADC7-4C53-8069-D9CE7FDE7B63}"/>
              </a:ext>
            </a:extLst>
          </p:cNvPr>
          <p:cNvSpPr>
            <a:spLocks noGrp="1"/>
          </p:cNvSpPr>
          <p:nvPr>
            <p:ph type="title"/>
          </p:nvPr>
        </p:nvSpPr>
        <p:spPr/>
        <p:txBody>
          <a:bodyPr/>
          <a:lstStyle/>
          <a:p>
            <a:r>
              <a:rPr lang="en-US" dirty="0"/>
              <a:t>How to send commands to other applications?</a:t>
            </a:r>
          </a:p>
        </p:txBody>
      </p:sp>
      <p:pic>
        <p:nvPicPr>
          <p:cNvPr id="4" name="Picture 3"/>
          <p:cNvPicPr>
            <a:picLocks noChangeAspect="1"/>
          </p:cNvPicPr>
          <p:nvPr/>
        </p:nvPicPr>
        <p:blipFill>
          <a:blip r:embed="rId3"/>
          <a:stretch>
            <a:fillRect/>
          </a:stretch>
        </p:blipFill>
        <p:spPr>
          <a:xfrm>
            <a:off x="3026192" y="1917833"/>
            <a:ext cx="6524626" cy="4499734"/>
          </a:xfrm>
          <a:prstGeom prst="rect">
            <a:avLst/>
          </a:prstGeom>
        </p:spPr>
      </p:pic>
    </p:spTree>
    <p:extLst>
      <p:ext uri="{BB962C8B-B14F-4D97-AF65-F5344CB8AC3E}">
        <p14:creationId xmlns:p14="http://schemas.microsoft.com/office/powerpoint/2010/main" val="1826417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1D357-E2DF-483C-953E-E6656188F50B}"/>
              </a:ext>
            </a:extLst>
          </p:cNvPr>
          <p:cNvSpPr>
            <a:spLocks noGrp="1"/>
          </p:cNvSpPr>
          <p:nvPr>
            <p:ph type="title"/>
          </p:nvPr>
        </p:nvSpPr>
        <p:spPr/>
        <p:txBody>
          <a:bodyPr/>
          <a:lstStyle/>
          <a:p>
            <a:r>
              <a:rPr lang="en-US" dirty="0"/>
              <a:t>How to query data from other components?</a:t>
            </a:r>
          </a:p>
        </p:txBody>
      </p:sp>
      <p:pic>
        <p:nvPicPr>
          <p:cNvPr id="8" name="Picture 7">
            <a:extLst>
              <a:ext uri="{FF2B5EF4-FFF2-40B4-BE49-F238E27FC236}">
                <a16:creationId xmlns:a16="http://schemas.microsoft.com/office/drawing/2014/main" id="{D80B16C9-80AA-425A-9CFE-C0E76C0D8D93}"/>
              </a:ext>
            </a:extLst>
          </p:cNvPr>
          <p:cNvPicPr>
            <a:picLocks noChangeAspect="1"/>
          </p:cNvPicPr>
          <p:nvPr/>
        </p:nvPicPr>
        <p:blipFill>
          <a:blip r:embed="rId3"/>
          <a:stretch>
            <a:fillRect/>
          </a:stretch>
        </p:blipFill>
        <p:spPr>
          <a:xfrm>
            <a:off x="233967" y="2111829"/>
            <a:ext cx="5317748" cy="4040495"/>
          </a:xfrm>
          <a:prstGeom prst="rect">
            <a:avLst/>
          </a:prstGeom>
        </p:spPr>
      </p:pic>
      <p:pic>
        <p:nvPicPr>
          <p:cNvPr id="10" name="Picture 9">
            <a:extLst>
              <a:ext uri="{FF2B5EF4-FFF2-40B4-BE49-F238E27FC236}">
                <a16:creationId xmlns:a16="http://schemas.microsoft.com/office/drawing/2014/main" id="{2144C90E-D066-432C-A2B8-96EEFDF9E3C2}"/>
              </a:ext>
            </a:extLst>
          </p:cNvPr>
          <p:cNvPicPr>
            <a:picLocks noChangeAspect="1"/>
          </p:cNvPicPr>
          <p:nvPr/>
        </p:nvPicPr>
        <p:blipFill>
          <a:blip r:embed="rId4"/>
          <a:stretch>
            <a:fillRect/>
          </a:stretch>
        </p:blipFill>
        <p:spPr>
          <a:xfrm>
            <a:off x="6221261" y="2111829"/>
            <a:ext cx="5467685" cy="4071537"/>
          </a:xfrm>
          <a:prstGeom prst="rect">
            <a:avLst/>
          </a:prstGeom>
        </p:spPr>
      </p:pic>
    </p:spTree>
    <p:extLst>
      <p:ext uri="{BB962C8B-B14F-4D97-AF65-F5344CB8AC3E}">
        <p14:creationId xmlns:p14="http://schemas.microsoft.com/office/powerpoint/2010/main" val="351657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2C26-929C-4399-8828-0D59E63AB068}"/>
              </a:ext>
            </a:extLst>
          </p:cNvPr>
          <p:cNvSpPr>
            <a:spLocks noGrp="1"/>
          </p:cNvSpPr>
          <p:nvPr>
            <p:ph type="title"/>
          </p:nvPr>
        </p:nvSpPr>
        <p:spPr/>
        <p:txBody>
          <a:bodyPr/>
          <a:lstStyle/>
          <a:p>
            <a:r>
              <a:rPr lang="en-US" dirty="0"/>
              <a:t>How to guarantee consistency?</a:t>
            </a:r>
          </a:p>
        </p:txBody>
      </p:sp>
      <p:pic>
        <p:nvPicPr>
          <p:cNvPr id="4" name="Picture 3">
            <a:extLst>
              <a:ext uri="{FF2B5EF4-FFF2-40B4-BE49-F238E27FC236}">
                <a16:creationId xmlns:a16="http://schemas.microsoft.com/office/drawing/2014/main" id="{C930E3AB-BC65-4647-82BB-026FEF58FAFF}"/>
              </a:ext>
            </a:extLst>
          </p:cNvPr>
          <p:cNvPicPr>
            <a:picLocks noChangeAspect="1"/>
          </p:cNvPicPr>
          <p:nvPr/>
        </p:nvPicPr>
        <p:blipFill>
          <a:blip r:embed="rId3"/>
          <a:stretch>
            <a:fillRect/>
          </a:stretch>
        </p:blipFill>
        <p:spPr>
          <a:xfrm>
            <a:off x="838200" y="1826029"/>
            <a:ext cx="10080171" cy="4664577"/>
          </a:xfrm>
          <a:prstGeom prst="rect">
            <a:avLst/>
          </a:prstGeom>
        </p:spPr>
      </p:pic>
    </p:spTree>
    <p:extLst>
      <p:ext uri="{BB962C8B-B14F-4D97-AF65-F5344CB8AC3E}">
        <p14:creationId xmlns:p14="http://schemas.microsoft.com/office/powerpoint/2010/main" val="4249872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A2621-0A5F-4841-93A7-B869E01AD7D1}"/>
              </a:ext>
            </a:extLst>
          </p:cNvPr>
          <p:cNvSpPr>
            <a:spLocks noGrp="1"/>
          </p:cNvSpPr>
          <p:nvPr>
            <p:ph type="title"/>
          </p:nvPr>
        </p:nvSpPr>
        <p:spPr>
          <a:xfrm>
            <a:off x="838200" y="83114"/>
            <a:ext cx="10515600" cy="1325563"/>
          </a:xfrm>
        </p:spPr>
        <p:txBody>
          <a:bodyPr/>
          <a:lstStyle/>
          <a:p>
            <a:r>
              <a:rPr lang="en-US" dirty="0"/>
              <a:t>How to show data from other components?</a:t>
            </a:r>
          </a:p>
        </p:txBody>
      </p:sp>
      <p:pic>
        <p:nvPicPr>
          <p:cNvPr id="3" name="Picture 2">
            <a:extLst>
              <a:ext uri="{FF2B5EF4-FFF2-40B4-BE49-F238E27FC236}">
                <a16:creationId xmlns:a16="http://schemas.microsoft.com/office/drawing/2014/main" id="{71EC675D-8486-4392-B7EE-70D86DDC5648}"/>
              </a:ext>
            </a:extLst>
          </p:cNvPr>
          <p:cNvPicPr>
            <a:picLocks noChangeAspect="1"/>
          </p:cNvPicPr>
          <p:nvPr/>
        </p:nvPicPr>
        <p:blipFill>
          <a:blip r:embed="rId2"/>
          <a:stretch>
            <a:fillRect/>
          </a:stretch>
        </p:blipFill>
        <p:spPr>
          <a:xfrm>
            <a:off x="3353877" y="1408677"/>
            <a:ext cx="4903025" cy="4871444"/>
          </a:xfrm>
          <a:prstGeom prst="rect">
            <a:avLst/>
          </a:prstGeom>
        </p:spPr>
      </p:pic>
    </p:spTree>
    <p:extLst>
      <p:ext uri="{BB962C8B-B14F-4D97-AF65-F5344CB8AC3E}">
        <p14:creationId xmlns:p14="http://schemas.microsoft.com/office/powerpoint/2010/main" val="346886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0AD44-1500-474F-BBAC-211CAAE08D64}"/>
              </a:ext>
            </a:extLst>
          </p:cNvPr>
          <p:cNvSpPr>
            <a:spLocks noGrp="1"/>
          </p:cNvSpPr>
          <p:nvPr>
            <p:ph type="title"/>
          </p:nvPr>
        </p:nvSpPr>
        <p:spPr/>
        <p:txBody>
          <a:bodyPr/>
          <a:lstStyle/>
          <a:p>
            <a:r>
              <a:rPr lang="en-US" dirty="0"/>
              <a:t>How to deploy changes?</a:t>
            </a:r>
          </a:p>
        </p:txBody>
      </p:sp>
      <p:sp>
        <p:nvSpPr>
          <p:cNvPr id="3" name="Content Placeholder 2">
            <a:extLst>
              <a:ext uri="{FF2B5EF4-FFF2-40B4-BE49-F238E27FC236}">
                <a16:creationId xmlns:a16="http://schemas.microsoft.com/office/drawing/2014/main" id="{74BD59CB-6106-460F-B3F5-A7ED54AE6473}"/>
              </a:ext>
            </a:extLst>
          </p:cNvPr>
          <p:cNvSpPr>
            <a:spLocks noGrp="1"/>
          </p:cNvSpPr>
          <p:nvPr>
            <p:ph idx="1"/>
          </p:nvPr>
        </p:nvSpPr>
        <p:spPr/>
        <p:txBody>
          <a:bodyPr/>
          <a:lstStyle/>
          <a:p>
            <a:r>
              <a:rPr lang="en-US" dirty="0"/>
              <a:t>Always guarantee backward compatibility (At least for version n-1)</a:t>
            </a:r>
          </a:p>
          <a:p>
            <a:pPr lvl="1"/>
            <a:r>
              <a:rPr lang="en-US" dirty="0"/>
              <a:t>Additive changes</a:t>
            </a:r>
          </a:p>
          <a:p>
            <a:pPr lvl="2"/>
            <a:r>
              <a:rPr lang="en-US" dirty="0"/>
              <a:t>Database</a:t>
            </a:r>
          </a:p>
          <a:p>
            <a:pPr lvl="2"/>
            <a:r>
              <a:rPr lang="en-US" dirty="0"/>
              <a:t>API (Synchronous &amp; Asynchronous)</a:t>
            </a:r>
          </a:p>
          <a:p>
            <a:pPr lvl="1"/>
            <a:r>
              <a:rPr lang="en-US" dirty="0"/>
              <a:t>Version the API’s</a:t>
            </a:r>
          </a:p>
          <a:p>
            <a:r>
              <a:rPr lang="en-US" dirty="0"/>
              <a:t>Only deploy from Main branch</a:t>
            </a:r>
          </a:p>
          <a:p>
            <a:pPr marL="457200" lvl="1" indent="0">
              <a:buNone/>
            </a:pPr>
            <a:endParaRPr lang="en-US" dirty="0"/>
          </a:p>
          <a:p>
            <a:r>
              <a:rPr lang="en-US" dirty="0"/>
              <a:t>Use feature flags</a:t>
            </a:r>
          </a:p>
          <a:p>
            <a:pPr marL="0" indent="0">
              <a:buNone/>
            </a:pPr>
            <a:endParaRPr lang="en-US" dirty="0"/>
          </a:p>
        </p:txBody>
      </p:sp>
    </p:spTree>
    <p:extLst>
      <p:ext uri="{BB962C8B-B14F-4D97-AF65-F5344CB8AC3E}">
        <p14:creationId xmlns:p14="http://schemas.microsoft.com/office/powerpoint/2010/main" val="165199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33B97-0E4F-4F6B-9C1C-84467C3FFBF9}"/>
              </a:ext>
            </a:extLst>
          </p:cNvPr>
          <p:cNvSpPr>
            <a:spLocks noGrp="1"/>
          </p:cNvSpPr>
          <p:nvPr>
            <p:ph type="title"/>
          </p:nvPr>
        </p:nvSpPr>
        <p:spPr/>
        <p:txBody>
          <a:bodyPr/>
          <a:lstStyle/>
          <a:p>
            <a:r>
              <a:rPr lang="en-US" dirty="0"/>
              <a:t>What will we gain?</a:t>
            </a:r>
          </a:p>
        </p:txBody>
      </p:sp>
      <p:sp>
        <p:nvSpPr>
          <p:cNvPr id="4" name="Content Placeholder 2">
            <a:extLst>
              <a:ext uri="{FF2B5EF4-FFF2-40B4-BE49-F238E27FC236}">
                <a16:creationId xmlns:a16="http://schemas.microsoft.com/office/drawing/2014/main" id="{F9BA0D44-0659-429F-A25B-19421B0BA210}"/>
              </a:ext>
            </a:extLst>
          </p:cNvPr>
          <p:cNvSpPr>
            <a:spLocks noGrp="1"/>
          </p:cNvSpPr>
          <p:nvPr>
            <p:ph idx="1"/>
          </p:nvPr>
        </p:nvSpPr>
        <p:spPr>
          <a:xfrm>
            <a:off x="838200" y="1825625"/>
            <a:ext cx="10515600" cy="4763182"/>
          </a:xfrm>
        </p:spPr>
        <p:txBody>
          <a:bodyPr>
            <a:normAutofit lnSpcReduction="10000"/>
          </a:bodyPr>
          <a:lstStyle/>
          <a:p>
            <a:pPr marL="0" indent="0">
              <a:buNone/>
            </a:pPr>
            <a:r>
              <a:rPr lang="en-US" dirty="0"/>
              <a:t>“Continuous Delivery is the </a:t>
            </a:r>
            <a:r>
              <a:rPr lang="en-US" dirty="0">
                <a:solidFill>
                  <a:srgbClr val="FF0000"/>
                </a:solidFill>
              </a:rPr>
              <a:t>ability</a:t>
            </a:r>
            <a:r>
              <a:rPr lang="en-US" dirty="0"/>
              <a:t> to get </a:t>
            </a:r>
            <a:r>
              <a:rPr lang="en-US" dirty="0">
                <a:solidFill>
                  <a:srgbClr val="FF0000"/>
                </a:solidFill>
              </a:rPr>
              <a:t>changes</a:t>
            </a:r>
            <a:r>
              <a:rPr lang="en-US" dirty="0"/>
              <a:t> into production </a:t>
            </a:r>
            <a:r>
              <a:rPr lang="en-US" dirty="0">
                <a:solidFill>
                  <a:srgbClr val="FF0000"/>
                </a:solidFill>
              </a:rPr>
              <a:t>safely</a:t>
            </a:r>
            <a:r>
              <a:rPr lang="en-US" dirty="0"/>
              <a:t> and </a:t>
            </a:r>
            <a:r>
              <a:rPr lang="en-US" dirty="0">
                <a:solidFill>
                  <a:srgbClr val="FF0000"/>
                </a:solidFill>
              </a:rPr>
              <a:t>quickly</a:t>
            </a:r>
            <a:r>
              <a:rPr lang="en-US" dirty="0"/>
              <a:t> in a </a:t>
            </a:r>
            <a:r>
              <a:rPr lang="en-US" dirty="0">
                <a:solidFill>
                  <a:srgbClr val="FF0000"/>
                </a:solidFill>
              </a:rPr>
              <a:t>sustainable</a:t>
            </a:r>
            <a:r>
              <a:rPr lang="en-US" dirty="0"/>
              <a:t> way”</a:t>
            </a:r>
          </a:p>
          <a:p>
            <a:pPr marL="0" indent="0">
              <a:buNone/>
            </a:pPr>
            <a:r>
              <a:rPr lang="en-US" dirty="0"/>
              <a:t>But also:</a:t>
            </a:r>
          </a:p>
          <a:p>
            <a:pPr>
              <a:lnSpc>
                <a:spcPct val="100000"/>
              </a:lnSpc>
            </a:pPr>
            <a:r>
              <a:rPr lang="en-US" b="1" dirty="0"/>
              <a:t>Increased Tenant Scalability</a:t>
            </a:r>
          </a:p>
          <a:p>
            <a:pPr>
              <a:lnSpc>
                <a:spcPct val="100000"/>
              </a:lnSpc>
            </a:pPr>
            <a:r>
              <a:rPr lang="en-US" b="1" dirty="0"/>
              <a:t>Improved Testability</a:t>
            </a:r>
          </a:p>
          <a:p>
            <a:r>
              <a:rPr lang="en-US" b="1" dirty="0"/>
              <a:t>Increased </a:t>
            </a:r>
            <a:r>
              <a:rPr lang="en-US" b="1" dirty="0" err="1"/>
              <a:t>Availibility</a:t>
            </a:r>
            <a:r>
              <a:rPr lang="en-US" b="1" dirty="0"/>
              <a:t> &amp; </a:t>
            </a:r>
            <a:r>
              <a:rPr lang="en-US" b="1" dirty="0" err="1"/>
              <a:t>Manageabiity</a:t>
            </a:r>
            <a:endParaRPr lang="en-US" dirty="0"/>
          </a:p>
          <a:p>
            <a:r>
              <a:rPr lang="en-US" b="1" dirty="0"/>
              <a:t>Improved intrinsic product quality</a:t>
            </a:r>
          </a:p>
          <a:p>
            <a:r>
              <a:rPr lang="en-US" b="1" dirty="0"/>
              <a:t>Improved satisfaction (Customer &amp; Work force)</a:t>
            </a:r>
          </a:p>
          <a:p>
            <a:pPr>
              <a:buFontTx/>
              <a:buChar char="-"/>
            </a:pPr>
            <a:endParaRPr lang="en-US" dirty="0"/>
          </a:p>
          <a:p>
            <a:pPr>
              <a:buFontTx/>
              <a:buChar char="-"/>
            </a:pPr>
            <a:r>
              <a:rPr lang="en-US" dirty="0"/>
              <a:t>Ability to adopt a modern Infrastructure  Architecture (Cloud)</a:t>
            </a:r>
          </a:p>
          <a:p>
            <a:pPr>
              <a:buFontTx/>
              <a:buChar char="-"/>
            </a:pPr>
            <a:endParaRPr lang="en-US" dirty="0"/>
          </a:p>
          <a:p>
            <a:pPr>
              <a:buFontTx/>
              <a:buChar char="-"/>
            </a:pPr>
            <a:endParaRPr lang="en-US" dirty="0"/>
          </a:p>
          <a:p>
            <a:pPr>
              <a:buFontTx/>
              <a:buChar char="-"/>
            </a:pPr>
            <a:endParaRPr lang="en-US" dirty="0"/>
          </a:p>
          <a:p>
            <a:pPr>
              <a:buFontTx/>
              <a:buChar char="-"/>
            </a:pPr>
            <a:endParaRPr lang="en-US" dirty="0"/>
          </a:p>
          <a:p>
            <a:pPr marL="0" indent="0">
              <a:buNone/>
            </a:pPr>
            <a:endParaRPr lang="en-US" dirty="0"/>
          </a:p>
          <a:p>
            <a:pPr>
              <a:buFontTx/>
              <a:buChar char="-"/>
            </a:pPr>
            <a:endParaRPr lang="en-US" dirty="0"/>
          </a:p>
        </p:txBody>
      </p:sp>
    </p:spTree>
    <p:extLst>
      <p:ext uri="{BB962C8B-B14F-4D97-AF65-F5344CB8AC3E}">
        <p14:creationId xmlns:p14="http://schemas.microsoft.com/office/powerpoint/2010/main" val="27301540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200FC-F3EE-49CE-9F2D-304639010FA2}"/>
              </a:ext>
            </a:extLst>
          </p:cNvPr>
          <p:cNvSpPr>
            <a:spLocks noGrp="1"/>
          </p:cNvSpPr>
          <p:nvPr>
            <p:ph type="title"/>
          </p:nvPr>
        </p:nvSpPr>
        <p:spPr/>
        <p:txBody>
          <a:bodyPr/>
          <a:lstStyle/>
          <a:p>
            <a:r>
              <a:rPr lang="en-US" dirty="0"/>
              <a:t>What do we give up?</a:t>
            </a:r>
          </a:p>
        </p:txBody>
      </p:sp>
      <p:sp>
        <p:nvSpPr>
          <p:cNvPr id="3" name="Content Placeholder 2">
            <a:extLst>
              <a:ext uri="{FF2B5EF4-FFF2-40B4-BE49-F238E27FC236}">
                <a16:creationId xmlns:a16="http://schemas.microsoft.com/office/drawing/2014/main" id="{6712FA5A-3C58-40A5-BAEC-8F06FFEBD309}"/>
              </a:ext>
            </a:extLst>
          </p:cNvPr>
          <p:cNvSpPr>
            <a:spLocks noGrp="1"/>
          </p:cNvSpPr>
          <p:nvPr>
            <p:ph idx="1"/>
          </p:nvPr>
        </p:nvSpPr>
        <p:spPr>
          <a:xfrm>
            <a:off x="262782" y="1976823"/>
            <a:ext cx="5599633" cy="4351338"/>
          </a:xfrm>
        </p:spPr>
        <p:txBody>
          <a:bodyPr/>
          <a:lstStyle/>
          <a:p>
            <a:r>
              <a:rPr lang="en-US" dirty="0"/>
              <a:t>Overall Immediate Consistency</a:t>
            </a:r>
          </a:p>
          <a:p>
            <a:r>
              <a:rPr lang="en-US" dirty="0"/>
              <a:t>Easily debug the command chain between two services</a:t>
            </a:r>
          </a:p>
          <a:p>
            <a:r>
              <a:rPr lang="en-US" dirty="0"/>
              <a:t>One big database that can be used as a backdoor</a:t>
            </a:r>
          </a:p>
        </p:txBody>
      </p:sp>
      <p:pic>
        <p:nvPicPr>
          <p:cNvPr id="1026" name="Picture 2" descr="CAP theorem - Consistency, Availability, Partition Tolerance">
            <a:extLst>
              <a:ext uri="{FF2B5EF4-FFF2-40B4-BE49-F238E27FC236}">
                <a16:creationId xmlns:a16="http://schemas.microsoft.com/office/drawing/2014/main" id="{73E7B5CA-A642-47D6-97C6-69749780BB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5721" y="1669372"/>
            <a:ext cx="4432508" cy="4182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346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661" y="1802264"/>
            <a:ext cx="2732768" cy="426311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nl-BE" dirty="0"/>
              <a:t>How to move forward</a:t>
            </a:r>
            <a:endParaRPr lang="en-GB" dirty="0"/>
          </a:p>
        </p:txBody>
      </p:sp>
      <p:pic>
        <p:nvPicPr>
          <p:cNvPr id="4100" name="Picture 4" descr="Résultat de recherche d'images pour &quot;piggyback&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3783" y="1802264"/>
            <a:ext cx="6128045" cy="4248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050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4939</Words>
  <Application>Microsoft Office PowerPoint</Application>
  <PresentationFormat>Widescreen</PresentationFormat>
  <Paragraphs>345</Paragraphs>
  <Slides>36</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Batang</vt:lpstr>
      <vt:lpstr>Calibri</vt:lpstr>
      <vt:lpstr>Calibri Light</vt:lpstr>
      <vt:lpstr>Office Theme</vt:lpstr>
      <vt:lpstr>How to achieve Continuous Delivery</vt:lpstr>
      <vt:lpstr>Continous Delivery Definition</vt:lpstr>
      <vt:lpstr>PowerPoint Presentation</vt:lpstr>
      <vt:lpstr>PowerPoint Presentation</vt:lpstr>
      <vt:lpstr>Why Continous Delivery</vt:lpstr>
      <vt:lpstr>PowerPoint Presentation</vt:lpstr>
      <vt:lpstr>Methodology</vt:lpstr>
      <vt:lpstr>PowerPoint Presentation</vt:lpstr>
      <vt:lpstr>PowerPoint Presentation</vt:lpstr>
      <vt:lpstr>ROI</vt:lpstr>
      <vt:lpstr>PowerPoint Presentation</vt:lpstr>
      <vt:lpstr>Key concept: “the value stream”</vt:lpstr>
      <vt:lpstr>PowerPoint Presentation</vt:lpstr>
      <vt:lpstr>The Deployment Pipeline</vt:lpstr>
      <vt:lpstr>Bottlenecks linked with Big Systems</vt:lpstr>
      <vt:lpstr>Microservice Architecture</vt:lpstr>
      <vt:lpstr>Characteristics of a Microservice Architecture</vt:lpstr>
      <vt:lpstr>Conways law</vt:lpstr>
      <vt:lpstr>Characteristics of a Microservice Organization</vt:lpstr>
      <vt:lpstr>Relationship with DDD Bounded Context</vt:lpstr>
      <vt:lpstr>The link with Containers</vt:lpstr>
      <vt:lpstr>The Link with Containers</vt:lpstr>
      <vt:lpstr>The link with containers</vt:lpstr>
      <vt:lpstr>PowerPoint Presentation</vt:lpstr>
      <vt:lpstr>Different kinds of autonomy </vt:lpstr>
      <vt:lpstr>How to achieve autonomy?</vt:lpstr>
      <vt:lpstr>How to achieve autonomy?</vt:lpstr>
      <vt:lpstr>Event Notification</vt:lpstr>
      <vt:lpstr>How to send commands to other applications?</vt:lpstr>
      <vt:lpstr>How to query data from other components?</vt:lpstr>
      <vt:lpstr>How to guarantee consistency?</vt:lpstr>
      <vt:lpstr>How to show data from other components?</vt:lpstr>
      <vt:lpstr>How to deploy changes?</vt:lpstr>
      <vt:lpstr>What will we gain?</vt:lpstr>
      <vt:lpstr>What do we give up?</vt:lpstr>
      <vt:lpstr>How to move forward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Continuous Delivery in the Enterprise</dc:title>
  <dc:creator>Geoffrey Vandiest</dc:creator>
  <cp:lastModifiedBy>Geoffrey Vandiest</cp:lastModifiedBy>
  <cp:revision>179</cp:revision>
  <dcterms:created xsi:type="dcterms:W3CDTF">2017-06-17T08:54:04Z</dcterms:created>
  <dcterms:modified xsi:type="dcterms:W3CDTF">2018-09-10T14:28:21Z</dcterms:modified>
</cp:coreProperties>
</file>